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78" r:id="rId7"/>
    <p:sldId id="276" r:id="rId8"/>
    <p:sldId id="279" r:id="rId9"/>
    <p:sldId id="277"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snapToGrid="0">
      <p:cViewPr varScale="1">
        <p:scale>
          <a:sx n="132" d="100"/>
          <a:sy n="132" d="100"/>
        </p:scale>
        <p:origin x="139" y="23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ADFCEA-3CDF-46BE-B9CE-CF487E592886}"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198847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DFCEA-3CDF-46BE-B9CE-CF487E592886}"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299489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DFCEA-3CDF-46BE-B9CE-CF487E592886}"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3947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DFCEA-3CDF-46BE-B9CE-CF487E592886}"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262593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DFCEA-3CDF-46BE-B9CE-CF487E592886}"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31399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ADFCEA-3CDF-46BE-B9CE-CF487E592886}"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314400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ADFCEA-3CDF-46BE-B9CE-CF487E592886}"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413492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DFCEA-3CDF-46BE-B9CE-CF487E592886}"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81859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FCEA-3CDF-46BE-B9CE-CF487E592886}"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28486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DFCEA-3CDF-46BE-B9CE-CF487E592886}"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136825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DFCEA-3CDF-46BE-B9CE-CF487E592886}"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7B3E0-BF8C-4B36-8E74-DC071BD5E0A1}" type="slidenum">
              <a:rPr lang="en-GB" smtClean="0"/>
              <a:t>‹#›</a:t>
            </a:fld>
            <a:endParaRPr lang="en-GB"/>
          </a:p>
        </p:txBody>
      </p:sp>
    </p:spTree>
    <p:extLst>
      <p:ext uri="{BB962C8B-B14F-4D97-AF65-F5344CB8AC3E}">
        <p14:creationId xmlns:p14="http://schemas.microsoft.com/office/powerpoint/2010/main" val="321470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DFCEA-3CDF-46BE-B9CE-CF487E592886}" type="datetimeFigureOut">
              <a:rPr lang="en-GB" smtClean="0"/>
              <a:t>16/11/2020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7B3E0-BF8C-4B36-8E74-DC071BD5E0A1}" type="slidenum">
              <a:rPr lang="en-GB" smtClean="0"/>
              <a:t>‹#›</a:t>
            </a:fld>
            <a:endParaRPr lang="en-GB"/>
          </a:p>
        </p:txBody>
      </p:sp>
    </p:spTree>
    <p:extLst>
      <p:ext uri="{BB962C8B-B14F-4D97-AF65-F5344CB8AC3E}">
        <p14:creationId xmlns:p14="http://schemas.microsoft.com/office/powerpoint/2010/main" val="1325708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50BCE11B-658E-43BA-9B8C-BE04812E8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6943"/>
            <a:ext cx="9144000" cy="5146040"/>
          </a:xfrm>
          <a:prstGeom prst="rect">
            <a:avLst/>
          </a:prstGeom>
        </p:spPr>
      </p:pic>
      <p:sp>
        <p:nvSpPr>
          <p:cNvPr id="2" name="Title 1">
            <a:extLst>
              <a:ext uri="{FF2B5EF4-FFF2-40B4-BE49-F238E27FC236}">
                <a16:creationId xmlns:a16="http://schemas.microsoft.com/office/drawing/2014/main" id="{E8DBFD97-46E0-4AC8-8B11-A671708EC6E3}"/>
              </a:ext>
            </a:extLst>
          </p:cNvPr>
          <p:cNvSpPr>
            <a:spLocks noGrp="1"/>
          </p:cNvSpPr>
          <p:nvPr>
            <p:ph type="ctrTitle"/>
          </p:nvPr>
        </p:nvSpPr>
        <p:spPr>
          <a:xfrm>
            <a:off x="155631" y="1242874"/>
            <a:ext cx="4585045" cy="3808520"/>
          </a:xfrm>
        </p:spPr>
        <p:txBody>
          <a:bodyPr>
            <a:normAutofit fontScale="90000"/>
          </a:bodyPr>
          <a:lstStyle/>
          <a:p>
            <a:pPr algn="l"/>
            <a:r>
              <a:rPr lang="en-GB" b="1" dirty="0"/>
              <a:t>It’s all a futile, pointless, tiresome </a:t>
            </a:r>
            <a:br>
              <a:rPr lang="en-GB" b="1" dirty="0"/>
            </a:br>
            <a:r>
              <a:rPr lang="en-GB" b="1" dirty="0"/>
              <a:t>waste of</a:t>
            </a:r>
            <a:br>
              <a:rPr lang="en-GB" b="1" dirty="0"/>
            </a:br>
            <a:r>
              <a:rPr lang="en-GB" b="1" dirty="0"/>
              <a:t>time</a:t>
            </a:r>
          </a:p>
        </p:txBody>
      </p:sp>
    </p:spTree>
    <p:extLst>
      <p:ext uri="{BB962C8B-B14F-4D97-AF65-F5344CB8AC3E}">
        <p14:creationId xmlns:p14="http://schemas.microsoft.com/office/powerpoint/2010/main" val="18470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person, indoor&#10;&#10;Description automatically generated">
            <a:extLst>
              <a:ext uri="{FF2B5EF4-FFF2-40B4-BE49-F238E27FC236}">
                <a16:creationId xmlns:a16="http://schemas.microsoft.com/office/drawing/2014/main" id="{2BDA0F3F-A90F-465C-B6A7-2C83C8C79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6943"/>
            <a:ext cx="9144000" cy="5146040"/>
          </a:xfrm>
          <a:prstGeom prst="rect">
            <a:avLst/>
          </a:prstGeom>
        </p:spPr>
      </p:pic>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202522" y="1270649"/>
            <a:ext cx="7886700" cy="4988108"/>
          </a:xfrm>
        </p:spPr>
        <p:txBody>
          <a:bodyPr>
            <a:noAutofit/>
          </a:bodyPr>
          <a:lstStyle/>
          <a:p>
            <a:r>
              <a:rPr lang="en-GB" sz="3600" b="1" u="sng" dirty="0"/>
              <a:t>What’s the point of </a:t>
            </a:r>
            <a:br>
              <a:rPr lang="en-GB" sz="3600" b="1" u="sng" dirty="0"/>
            </a:br>
            <a:r>
              <a:rPr lang="en-GB" sz="3600" b="1" u="sng" dirty="0"/>
              <a:t>even reading, </a:t>
            </a:r>
            <a:br>
              <a:rPr lang="en-GB" sz="3600" b="1" u="sng" dirty="0"/>
            </a:br>
            <a:r>
              <a:rPr lang="en-GB" sz="3600" b="1" u="sng" dirty="0"/>
              <a:t>let alone studying </a:t>
            </a:r>
            <a:br>
              <a:rPr lang="en-GB" sz="3600" b="1" u="sng" dirty="0"/>
            </a:br>
            <a:r>
              <a:rPr lang="en-GB" sz="3600" b="1" u="sng" dirty="0"/>
              <a:t>Qohelet?</a:t>
            </a:r>
            <a:br>
              <a:rPr lang="en-GB" sz="2800" b="1" u="sng" dirty="0"/>
            </a:br>
            <a:br>
              <a:rPr lang="en-GB" sz="2800" b="1" u="sng" dirty="0"/>
            </a:br>
            <a:br>
              <a:rPr lang="en-GB" sz="2800" b="1" u="sng" dirty="0"/>
            </a:br>
            <a:br>
              <a:rPr lang="en-GB" sz="2800" b="1" u="sng" dirty="0"/>
            </a:br>
            <a:br>
              <a:rPr lang="en-GB" sz="2800" b="1" u="sng" dirty="0"/>
            </a:br>
            <a:r>
              <a:rPr lang="en-GB" sz="3600" b="1" u="sng" dirty="0"/>
              <a:t>Join</a:t>
            </a:r>
            <a:r>
              <a:rPr lang="en-GB" sz="3600" b="1" dirty="0"/>
              <a:t> this virtual space . . .</a:t>
            </a:r>
            <a:br>
              <a:rPr lang="en-GB" sz="3600" b="1" dirty="0"/>
            </a:br>
            <a:r>
              <a:rPr lang="en-GB" sz="3600" b="1" dirty="0"/>
              <a:t>same time, same place, next week</a:t>
            </a:r>
            <a:endParaRPr lang="en-GB" sz="2800" b="1" dirty="0"/>
          </a:p>
        </p:txBody>
      </p:sp>
    </p:spTree>
    <p:extLst>
      <p:ext uri="{BB962C8B-B14F-4D97-AF65-F5344CB8AC3E}">
        <p14:creationId xmlns:p14="http://schemas.microsoft.com/office/powerpoint/2010/main" val="374421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a:latin typeface="+mn-lt"/>
              </a:rPr>
              <a:t>Life is repetitive</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6755908" cy="4545367"/>
          </a:xfrm>
        </p:spPr>
        <p:txBody>
          <a:bodyPr>
            <a:normAutofit/>
          </a:bodyPr>
          <a:lstStyle/>
          <a:p>
            <a:pPr marL="0" indent="0" algn="just">
              <a:buNone/>
            </a:pPr>
            <a:r>
              <a:rPr lang="en-GB" sz="2000" b="1" dirty="0">
                <a:ea typeface="Times New Roman" panose="02020603050405020304" pitchFamily="18" charset="0"/>
              </a:rPr>
              <a:t>“</a:t>
            </a:r>
            <a:r>
              <a:rPr lang="en-GB" sz="2000" b="1" dirty="0">
                <a:effectLst/>
                <a:ea typeface="Times New Roman" panose="02020603050405020304" pitchFamily="18" charset="0"/>
              </a:rPr>
              <a:t>The experience of observing constant motion without lasting achievement is so wearisome that no amount of speech can catalogue it”</a:t>
            </a:r>
          </a:p>
          <a:p>
            <a:pPr marL="0" indent="0" algn="just">
              <a:buNone/>
            </a:pPr>
            <a:endParaRPr lang="en-GB" sz="2000" b="1" dirty="0">
              <a:effectLst/>
              <a:ea typeface="Times New Roman" panose="02020603050405020304" pitchFamily="18" charset="0"/>
            </a:endParaRPr>
          </a:p>
          <a:p>
            <a:pPr marL="0" indent="0" algn="just">
              <a:buNone/>
            </a:pPr>
            <a:r>
              <a:rPr lang="en-GB" sz="2000" b="1" dirty="0">
                <a:effectLst/>
                <a:ea typeface="Times New Roman" panose="02020603050405020304" pitchFamily="18" charset="0"/>
              </a:rPr>
              <a:t>“Humans can never finally think, ‘This is it. I’m full. I have seen it all, said it all, and heard it all. I </a:t>
            </a:r>
            <a:r>
              <a:rPr lang="en-GB" sz="2000" b="1" dirty="0">
                <a:ea typeface="Times New Roman" panose="02020603050405020304" pitchFamily="18" charset="0"/>
              </a:rPr>
              <a:t>h</a:t>
            </a:r>
            <a:r>
              <a:rPr lang="en-GB" sz="2000" b="1" dirty="0">
                <a:effectLst/>
                <a:ea typeface="Times New Roman" panose="02020603050405020304" pitchFamily="18" charset="0"/>
              </a:rPr>
              <a:t>ave given out and taken in all I can’”</a:t>
            </a:r>
          </a:p>
          <a:p>
            <a:pPr marL="0" indent="0" algn="just">
              <a:buNone/>
            </a:pPr>
            <a:endParaRPr lang="en-GB" sz="2000" b="1" dirty="0">
              <a:effectLst/>
              <a:ea typeface="Times New Roman" panose="02020603050405020304" pitchFamily="18" charset="0"/>
            </a:endParaRPr>
          </a:p>
          <a:p>
            <a:pPr marL="0" indent="0" algn="just">
              <a:buNone/>
            </a:pPr>
            <a:r>
              <a:rPr lang="en-GB" sz="2000" b="1" dirty="0">
                <a:effectLst/>
                <a:ea typeface="Times New Roman" panose="02020603050405020304" pitchFamily="18" charset="0"/>
              </a:rPr>
              <a:t>The Preacher's perspective is this: humans long to come across something in their lives that will break the constant repetitive cycle, something to say or see or hear that will be truly new and therefore significant - but there is nothing. No such thing exists." </a:t>
            </a:r>
            <a:r>
              <a:rPr lang="en-GB" sz="2000" dirty="0"/>
              <a:t> </a:t>
            </a:r>
          </a:p>
          <a:p>
            <a:pPr marL="0" indent="0">
              <a:buNone/>
            </a:pPr>
            <a:r>
              <a:rPr lang="en-GB" sz="1600" dirty="0"/>
              <a:t>Gibson. P 25</a:t>
            </a:r>
          </a:p>
        </p:txBody>
      </p:sp>
    </p:spTree>
    <p:extLst>
      <p:ext uri="{BB962C8B-B14F-4D97-AF65-F5344CB8AC3E}">
        <p14:creationId xmlns:p14="http://schemas.microsoft.com/office/powerpoint/2010/main" val="373843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a:latin typeface="+mn-lt"/>
              </a:rPr>
              <a:t>Hey! What’s new?</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6755908" cy="4545367"/>
          </a:xfrm>
        </p:spPr>
        <p:txBody>
          <a:bodyPr>
            <a:normAutofit/>
          </a:bodyPr>
          <a:lstStyle/>
          <a:p>
            <a:pPr marL="0" indent="0" algn="just">
              <a:buNone/>
            </a:pPr>
            <a:r>
              <a:rPr lang="en-GB" sz="2000" b="1" dirty="0">
                <a:ea typeface="Times New Roman" panose="02020603050405020304" pitchFamily="18" charset="0"/>
              </a:rPr>
              <a:t>“The point *Powers makes about the digital age applies to everything under the sun. A new government is still a government and we’re all familiar with those.…  A new baby is  still a baby and the world has been full of them.… Even a moon landing is still a form of adventure … that has been with us since humans walked the earth. Indeed, space travel is a good example of the Preacher’s case. He doesn’t mean that no ‘new’ things are ever invented, for clearly this is not true. He means there is nothing new we can discover to break the cycle and satisfy us….     We never have our fill….  There is nothing new about humanity in the unfolding of all our progress.”</a:t>
            </a:r>
            <a:endParaRPr lang="en-GB" sz="2000" b="1" dirty="0"/>
          </a:p>
          <a:p>
            <a:pPr marL="0" indent="0">
              <a:buNone/>
            </a:pPr>
            <a:r>
              <a:rPr lang="en-GB" sz="1600" dirty="0"/>
              <a:t>Gibson, Living Life Backwards, p 26.</a:t>
            </a:r>
          </a:p>
          <a:p>
            <a:pPr marL="0" indent="0">
              <a:buNone/>
            </a:pPr>
            <a:r>
              <a:rPr lang="en-GB" sz="1600" dirty="0"/>
              <a:t>* W. Powers, Hamlet’s Blackberry: A Practical Philosophy for Building a Good Life in the Digital Age, p 79.</a:t>
            </a:r>
          </a:p>
        </p:txBody>
      </p:sp>
    </p:spTree>
    <p:extLst>
      <p:ext uri="{BB962C8B-B14F-4D97-AF65-F5344CB8AC3E}">
        <p14:creationId xmlns:p14="http://schemas.microsoft.com/office/powerpoint/2010/main" val="64085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a:latin typeface="+mn-lt"/>
              </a:rPr>
              <a:t>Hey! What’s new?</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6755908" cy="4545367"/>
          </a:xfrm>
        </p:spPr>
        <p:txBody>
          <a:bodyPr>
            <a:normAutofit/>
          </a:bodyPr>
          <a:lstStyle/>
          <a:p>
            <a:pPr marL="0" indent="0" algn="just">
              <a:buNone/>
            </a:pPr>
            <a:r>
              <a:rPr lang="en-GB" sz="2000" b="1" dirty="0"/>
              <a:t>For the time is coming when people will not put up with sound doctrine, but </a:t>
            </a:r>
            <a:r>
              <a:rPr lang="en-GB" sz="2000" b="1" u="sng" dirty="0"/>
              <a:t>having itching ears</a:t>
            </a:r>
            <a:r>
              <a:rPr lang="en-GB" sz="2000" b="1" dirty="0"/>
              <a:t>, they will accumulate for themselves teachers to suit their own desires, and will turn away from listening to the truth and wander away to myths.</a:t>
            </a:r>
          </a:p>
          <a:p>
            <a:pPr marL="0" indent="0" algn="just">
              <a:buNone/>
            </a:pPr>
            <a:r>
              <a:rPr lang="en-GB" sz="1800" dirty="0"/>
              <a:t>2 Tim 4:3</a:t>
            </a:r>
            <a:endParaRPr lang="en-GB" sz="2400" dirty="0"/>
          </a:p>
        </p:txBody>
      </p:sp>
    </p:spTree>
    <p:extLst>
      <p:ext uri="{BB962C8B-B14F-4D97-AF65-F5344CB8AC3E}">
        <p14:creationId xmlns:p14="http://schemas.microsoft.com/office/powerpoint/2010/main" val="376235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a:latin typeface="+mn-lt"/>
              </a:rPr>
              <a:t>Make them restless!</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6755908" cy="5170101"/>
          </a:xfrm>
        </p:spPr>
        <p:txBody>
          <a:bodyPr>
            <a:normAutofit/>
          </a:bodyPr>
          <a:lstStyle/>
          <a:p>
            <a:pPr marL="0" indent="0" algn="just">
              <a:buNone/>
            </a:pPr>
            <a:r>
              <a:rPr lang="en-GB" sz="2000" b="1" dirty="0"/>
              <a:t>Screwtape, a senior devil:</a:t>
            </a:r>
          </a:p>
          <a:p>
            <a:pPr marL="0" indent="0" algn="just">
              <a:buNone/>
            </a:pPr>
            <a:r>
              <a:rPr lang="en-GB" sz="2000" b="1" dirty="0"/>
              <a:t>“The horror of the Same Old Thing is one of the most valuable passions we have produced in the human heart – an endless source of heresies in religion, folly in counsel, infidelity in marriage, and inconsistency in friendship”</a:t>
            </a:r>
          </a:p>
          <a:p>
            <a:pPr marL="0" indent="0" algn="just">
              <a:buNone/>
            </a:pPr>
            <a:r>
              <a:rPr lang="en-GB" sz="1800" dirty="0"/>
              <a:t>“Screwtape Letters” , C.S. Lewis, p107</a:t>
            </a:r>
          </a:p>
          <a:p>
            <a:pPr marL="0" indent="0" algn="just">
              <a:buNone/>
            </a:pPr>
            <a:endParaRPr lang="en-GB" sz="1800" dirty="0"/>
          </a:p>
          <a:p>
            <a:pPr marL="0" indent="0" algn="just">
              <a:buNone/>
            </a:pPr>
            <a:r>
              <a:rPr lang="en-GB" sz="2000" b="1" dirty="0"/>
              <a:t>Gibson:</a:t>
            </a:r>
          </a:p>
          <a:p>
            <a:pPr marL="0" indent="0" algn="just">
              <a:buNone/>
            </a:pPr>
            <a:r>
              <a:rPr lang="en-GB" sz="2000" b="1" dirty="0"/>
              <a:t>“Change and consistency are the two balancing weights on the seesaw of human experience, and God has given humanity the means to enjoy both of them by patterning the world with rhythm. We love the fact that springtime feels </a:t>
            </a:r>
            <a:r>
              <a:rPr lang="en-GB" sz="2000" b="1" i="1" dirty="0"/>
              <a:t>new</a:t>
            </a:r>
            <a:r>
              <a:rPr lang="en-GB" sz="2000" b="1" dirty="0"/>
              <a:t>; we love the fact that it is springtime </a:t>
            </a:r>
            <a:r>
              <a:rPr lang="en-GB" sz="2000" b="1" i="1" dirty="0"/>
              <a:t>again</a:t>
            </a:r>
            <a:r>
              <a:rPr lang="en-GB" sz="2000" b="1" dirty="0"/>
              <a:t>.</a:t>
            </a:r>
          </a:p>
          <a:p>
            <a:pPr marL="0" indent="0" algn="just">
              <a:buNone/>
            </a:pPr>
            <a:r>
              <a:rPr lang="en-GB" sz="1800" dirty="0"/>
              <a:t>Gibson, Living Life Backwards, p30-31</a:t>
            </a:r>
          </a:p>
          <a:p>
            <a:pPr marL="0" indent="0" algn="just">
              <a:buNone/>
            </a:pPr>
            <a:endParaRPr lang="en-GB" sz="1800" dirty="0"/>
          </a:p>
        </p:txBody>
      </p:sp>
    </p:spTree>
    <p:extLst>
      <p:ext uri="{BB962C8B-B14F-4D97-AF65-F5344CB8AC3E}">
        <p14:creationId xmlns:p14="http://schemas.microsoft.com/office/powerpoint/2010/main" val="301795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a:latin typeface="+mn-lt"/>
              </a:rPr>
              <a:t>New Every Morning</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7796260" cy="5170101"/>
          </a:xfrm>
        </p:spPr>
        <p:txBody>
          <a:bodyPr>
            <a:normAutofit lnSpcReduction="10000"/>
          </a:bodyPr>
          <a:lstStyle/>
          <a:p>
            <a:pPr marL="0" indent="0">
              <a:buNone/>
            </a:pPr>
            <a:r>
              <a:rPr lang="en-GB" sz="2200" b="1" dirty="0"/>
              <a:t>1 New every morning is the love</a:t>
            </a:r>
            <a:br>
              <a:rPr lang="en-GB" sz="2200" b="1" dirty="0"/>
            </a:br>
            <a:r>
              <a:rPr lang="en-GB" sz="2200" b="1" dirty="0"/>
              <a:t>our wakening and uprising prove;</a:t>
            </a:r>
            <a:br>
              <a:rPr lang="en-GB" sz="2200" b="1" dirty="0"/>
            </a:br>
            <a:r>
              <a:rPr lang="en-GB" sz="2200" b="1" dirty="0"/>
              <a:t>through sleep and darkness safely brought,</a:t>
            </a:r>
            <a:br>
              <a:rPr lang="en-GB" sz="2200" b="1" dirty="0"/>
            </a:br>
            <a:r>
              <a:rPr lang="en-GB" sz="2200" b="1" dirty="0"/>
              <a:t>restored to life and power and thought.</a:t>
            </a:r>
          </a:p>
          <a:p>
            <a:pPr marL="0" indent="0">
              <a:buNone/>
            </a:pPr>
            <a:r>
              <a:rPr lang="en-GB" sz="2200" b="1" dirty="0"/>
              <a:t>2 New mercies, each returning day,</a:t>
            </a:r>
            <a:br>
              <a:rPr lang="en-GB" sz="2200" b="1" dirty="0"/>
            </a:br>
            <a:r>
              <a:rPr lang="en-GB" sz="2200" b="1" dirty="0"/>
              <a:t>hover around us while we pray;</a:t>
            </a:r>
            <a:br>
              <a:rPr lang="en-GB" sz="2200" b="1" dirty="0"/>
            </a:br>
            <a:r>
              <a:rPr lang="en-GB" sz="2200" b="1" dirty="0"/>
              <a:t>new perils past, new sins forgiven,</a:t>
            </a:r>
            <a:br>
              <a:rPr lang="en-GB" sz="2200" b="1" dirty="0"/>
            </a:br>
            <a:r>
              <a:rPr lang="en-GB" sz="2200" b="1" dirty="0"/>
              <a:t>new thoughts of God, new hopes of heaven.</a:t>
            </a:r>
          </a:p>
          <a:p>
            <a:pPr marL="0" indent="0">
              <a:buNone/>
            </a:pPr>
            <a:r>
              <a:rPr lang="en-GB" sz="2200" b="1" dirty="0"/>
              <a:t>3 If on our daily course our mind</a:t>
            </a:r>
            <a:br>
              <a:rPr lang="en-GB" sz="2200" b="1" dirty="0"/>
            </a:br>
            <a:r>
              <a:rPr lang="en-GB" sz="2200" b="1" dirty="0"/>
              <a:t>be set to hallow all we find,</a:t>
            </a:r>
            <a:br>
              <a:rPr lang="en-GB" sz="2200" b="1" dirty="0"/>
            </a:br>
            <a:r>
              <a:rPr lang="en-GB" sz="2200" b="1" dirty="0"/>
              <a:t>new treasures still, of countless price,</a:t>
            </a:r>
            <a:br>
              <a:rPr lang="en-GB" sz="2200" b="1" dirty="0"/>
            </a:br>
            <a:r>
              <a:rPr lang="en-GB" sz="2200" b="1" dirty="0"/>
              <a:t>God will provide for sacrifice.</a:t>
            </a:r>
          </a:p>
          <a:p>
            <a:pPr marL="0" indent="0">
              <a:buNone/>
            </a:pPr>
            <a:r>
              <a:rPr lang="en-GB" sz="2200" b="1" dirty="0"/>
              <a:t>4 The trivial round, the common task,</a:t>
            </a:r>
            <a:br>
              <a:rPr lang="en-GB" sz="2200" b="1" dirty="0"/>
            </a:br>
            <a:r>
              <a:rPr lang="en-GB" sz="2200" b="1" dirty="0"/>
              <a:t>will furnish all we need to ask,</a:t>
            </a:r>
            <a:br>
              <a:rPr lang="en-GB" sz="2200" b="1" dirty="0"/>
            </a:br>
            <a:r>
              <a:rPr lang="en-GB" sz="2200" b="1" dirty="0"/>
              <a:t>room to deny ourselves, a road</a:t>
            </a:r>
            <a:br>
              <a:rPr lang="en-GB" sz="2200" b="1" dirty="0"/>
            </a:br>
            <a:r>
              <a:rPr lang="en-GB" sz="2200" b="1" dirty="0"/>
              <a:t>to bring us daily nearer God.</a:t>
            </a:r>
          </a:p>
          <a:p>
            <a:pPr marL="0" indent="0" algn="just">
              <a:buNone/>
            </a:pPr>
            <a:r>
              <a:rPr lang="en-GB" sz="1800" dirty="0"/>
              <a:t>	John Keble, 1792 - 1866</a:t>
            </a:r>
          </a:p>
        </p:txBody>
      </p:sp>
    </p:spTree>
    <p:extLst>
      <p:ext uri="{BB962C8B-B14F-4D97-AF65-F5344CB8AC3E}">
        <p14:creationId xmlns:p14="http://schemas.microsoft.com/office/powerpoint/2010/main" val="165213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err="1">
                <a:latin typeface="+mn-lt"/>
              </a:rPr>
              <a:t>Qohelet’s</a:t>
            </a:r>
            <a:r>
              <a:rPr lang="en-GB" sz="3200" b="1" u="sng" dirty="0">
                <a:latin typeface="+mn-lt"/>
              </a:rPr>
              <a:t> prehistory</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3338005" cy="4305671"/>
          </a:xfrm>
        </p:spPr>
        <p:txBody>
          <a:bodyPr>
            <a:normAutofit/>
          </a:bodyPr>
          <a:lstStyle/>
          <a:p>
            <a:pPr marL="0" indent="0" algn="just">
              <a:buNone/>
            </a:pPr>
            <a:r>
              <a:rPr lang="en-GB" sz="2000" b="1" dirty="0" err="1"/>
              <a:t>Qohelet</a:t>
            </a:r>
            <a:r>
              <a:rPr lang="en-GB" sz="2000" b="1" dirty="0"/>
              <a:t> = Solomon </a:t>
            </a:r>
          </a:p>
          <a:p>
            <a:pPr marL="0" indent="0" algn="just">
              <a:buNone/>
            </a:pPr>
            <a:r>
              <a:rPr lang="en-GB" sz="2000" b="1" dirty="0"/>
              <a:t>(C -10)</a:t>
            </a:r>
          </a:p>
          <a:p>
            <a:pPr marL="0" indent="0" algn="just">
              <a:buNone/>
            </a:pPr>
            <a:endParaRPr lang="en-GB" sz="2000" b="1" dirty="0"/>
          </a:p>
          <a:p>
            <a:pPr marL="0" indent="0" algn="just">
              <a:buNone/>
            </a:pPr>
            <a:r>
              <a:rPr lang="en-GB" sz="2000" b="1" dirty="0"/>
              <a:t>David and Saul</a:t>
            </a:r>
          </a:p>
          <a:p>
            <a:pPr marL="0" indent="0" algn="just">
              <a:buNone/>
            </a:pPr>
            <a:r>
              <a:rPr lang="en-GB" sz="2000" b="1" dirty="0"/>
              <a:t>Rule of the Judges</a:t>
            </a:r>
          </a:p>
          <a:p>
            <a:pPr marL="0" indent="0" algn="just">
              <a:buNone/>
            </a:pPr>
            <a:r>
              <a:rPr lang="en-GB" sz="2000" b="1" dirty="0"/>
              <a:t>Wars of the Conquest</a:t>
            </a:r>
          </a:p>
          <a:p>
            <a:pPr marL="0" indent="0" algn="just">
              <a:buNone/>
            </a:pPr>
            <a:r>
              <a:rPr lang="en-GB" sz="2000" b="1" dirty="0"/>
              <a:t>40 years in the wilderness</a:t>
            </a:r>
          </a:p>
          <a:p>
            <a:pPr marL="0" indent="0" algn="just">
              <a:buNone/>
            </a:pPr>
            <a:r>
              <a:rPr lang="en-GB" sz="2000" b="1" dirty="0"/>
              <a:t>Slavery in Egypt</a:t>
            </a:r>
          </a:p>
        </p:txBody>
      </p:sp>
    </p:spTree>
    <p:extLst>
      <p:ext uri="{BB962C8B-B14F-4D97-AF65-F5344CB8AC3E}">
        <p14:creationId xmlns:p14="http://schemas.microsoft.com/office/powerpoint/2010/main" val="194756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7"/>
            <a:ext cx="7886700" cy="611418"/>
          </a:xfrm>
        </p:spPr>
        <p:txBody>
          <a:bodyPr>
            <a:noAutofit/>
          </a:bodyPr>
          <a:lstStyle/>
          <a:p>
            <a:r>
              <a:rPr lang="en-GB" sz="3200" b="1" u="sng" dirty="0" err="1">
                <a:latin typeface="+mn-lt"/>
              </a:rPr>
              <a:t>Qohelet’s</a:t>
            </a:r>
            <a:r>
              <a:rPr lang="en-GB" sz="3200" b="1" u="sng" dirty="0">
                <a:latin typeface="+mn-lt"/>
              </a:rPr>
              <a:t> prehistory</a:t>
            </a:r>
          </a:p>
        </p:txBody>
      </p:sp>
      <p:sp>
        <p:nvSpPr>
          <p:cNvPr id="3" name="Content Placeholder 2">
            <a:extLst>
              <a:ext uri="{FF2B5EF4-FFF2-40B4-BE49-F238E27FC236}">
                <a16:creationId xmlns:a16="http://schemas.microsoft.com/office/drawing/2014/main" id="{C9BF817B-215E-4AA8-8F50-EE60335A8A5B}"/>
              </a:ext>
            </a:extLst>
          </p:cNvPr>
          <p:cNvSpPr>
            <a:spLocks noGrp="1"/>
          </p:cNvSpPr>
          <p:nvPr>
            <p:ph idx="1"/>
          </p:nvPr>
        </p:nvSpPr>
        <p:spPr>
          <a:xfrm>
            <a:off x="719090" y="1322772"/>
            <a:ext cx="3338005" cy="4305671"/>
          </a:xfrm>
        </p:spPr>
        <p:txBody>
          <a:bodyPr>
            <a:normAutofit/>
          </a:bodyPr>
          <a:lstStyle/>
          <a:p>
            <a:pPr marL="0" indent="0" algn="just">
              <a:buNone/>
            </a:pPr>
            <a:r>
              <a:rPr lang="en-GB" sz="2000" b="1" dirty="0" err="1"/>
              <a:t>Qohelet</a:t>
            </a:r>
            <a:r>
              <a:rPr lang="en-GB" sz="2000" b="1" dirty="0"/>
              <a:t> = Solomon </a:t>
            </a:r>
          </a:p>
          <a:p>
            <a:pPr marL="0" indent="0" algn="just">
              <a:buNone/>
            </a:pPr>
            <a:r>
              <a:rPr lang="en-GB" sz="2000" b="1" dirty="0"/>
              <a:t>(C -10)</a:t>
            </a:r>
          </a:p>
          <a:p>
            <a:pPr marL="0" indent="0" algn="just">
              <a:buNone/>
            </a:pPr>
            <a:endParaRPr lang="en-GB" sz="2000" b="1" dirty="0"/>
          </a:p>
          <a:p>
            <a:pPr marL="0" indent="0" algn="just">
              <a:buNone/>
            </a:pPr>
            <a:r>
              <a:rPr lang="en-GB" sz="2000" b="1" dirty="0"/>
              <a:t>David and Saul</a:t>
            </a:r>
          </a:p>
          <a:p>
            <a:pPr marL="0" indent="0" algn="just">
              <a:buNone/>
            </a:pPr>
            <a:r>
              <a:rPr lang="en-GB" sz="2000" b="1" dirty="0"/>
              <a:t>Rule of the Judges</a:t>
            </a:r>
          </a:p>
          <a:p>
            <a:pPr marL="0" indent="0" algn="just">
              <a:buNone/>
            </a:pPr>
            <a:r>
              <a:rPr lang="en-GB" sz="2000" b="1" dirty="0"/>
              <a:t>Wars of the Conquest</a:t>
            </a:r>
          </a:p>
          <a:p>
            <a:pPr marL="0" indent="0" algn="just">
              <a:buNone/>
            </a:pPr>
            <a:r>
              <a:rPr lang="en-GB" sz="2000" b="1" dirty="0"/>
              <a:t>40 years in the wilderness</a:t>
            </a:r>
          </a:p>
          <a:p>
            <a:pPr marL="0" indent="0" algn="just">
              <a:buNone/>
            </a:pPr>
            <a:r>
              <a:rPr lang="en-GB" sz="2000" b="1" dirty="0"/>
              <a:t>Slavery in Egypt</a:t>
            </a:r>
          </a:p>
        </p:txBody>
      </p:sp>
      <p:sp>
        <p:nvSpPr>
          <p:cNvPr id="4" name="Content Placeholder 2">
            <a:extLst>
              <a:ext uri="{FF2B5EF4-FFF2-40B4-BE49-F238E27FC236}">
                <a16:creationId xmlns:a16="http://schemas.microsoft.com/office/drawing/2014/main" id="{87C8E44F-E54E-4A87-97DA-F4E18EE2E118}"/>
              </a:ext>
            </a:extLst>
          </p:cNvPr>
          <p:cNvSpPr txBox="1">
            <a:spLocks/>
          </p:cNvSpPr>
          <p:nvPr/>
        </p:nvSpPr>
        <p:spPr>
          <a:xfrm>
            <a:off x="4671133" y="1322772"/>
            <a:ext cx="3844217" cy="4891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000" b="1" dirty="0" err="1"/>
              <a:t>Qohelet</a:t>
            </a:r>
            <a:r>
              <a:rPr lang="en-GB" sz="2000" b="1" dirty="0"/>
              <a:t> =  – 4/3</a:t>
            </a:r>
          </a:p>
          <a:p>
            <a:pPr marL="0" indent="0" algn="just">
              <a:buFont typeface="Arial" panose="020B0604020202020204" pitchFamily="34" charset="0"/>
              <a:buNone/>
            </a:pPr>
            <a:endParaRPr lang="en-GB" sz="2000" b="1" dirty="0"/>
          </a:p>
          <a:p>
            <a:pPr marL="0" indent="0" algn="just">
              <a:buFont typeface="Arial" panose="020B0604020202020204" pitchFamily="34" charset="0"/>
              <a:buNone/>
            </a:pPr>
            <a:endParaRPr lang="en-GB" sz="2000" b="1" dirty="0"/>
          </a:p>
          <a:p>
            <a:pPr marL="0" indent="0" algn="just">
              <a:buFont typeface="Arial" panose="020B0604020202020204" pitchFamily="34" charset="0"/>
              <a:buNone/>
            </a:pPr>
            <a:r>
              <a:rPr lang="en-GB" sz="2000" b="1" dirty="0"/>
              <a:t>The Divided Kingdom</a:t>
            </a:r>
          </a:p>
          <a:p>
            <a:pPr marL="0" indent="0" algn="just">
              <a:buFont typeface="Arial" panose="020B0604020202020204" pitchFamily="34" charset="0"/>
              <a:buNone/>
            </a:pPr>
            <a:r>
              <a:rPr lang="en-GB" sz="2000" b="1" dirty="0"/>
              <a:t>Good and Evil Kings</a:t>
            </a:r>
          </a:p>
          <a:p>
            <a:pPr marL="0" indent="0" algn="just">
              <a:buFont typeface="Arial" panose="020B0604020202020204" pitchFamily="34" charset="0"/>
              <a:buNone/>
            </a:pPr>
            <a:r>
              <a:rPr lang="en-GB" sz="2000" b="1" dirty="0"/>
              <a:t>Fall of the Northern Kingdom</a:t>
            </a:r>
          </a:p>
          <a:p>
            <a:pPr marL="0" indent="0" algn="just">
              <a:buFont typeface="Arial" panose="020B0604020202020204" pitchFamily="34" charset="0"/>
              <a:buNone/>
            </a:pPr>
            <a:r>
              <a:rPr lang="en-GB" sz="2000" b="1" dirty="0"/>
              <a:t>Peace in Jerusalem</a:t>
            </a:r>
          </a:p>
          <a:p>
            <a:pPr marL="0" indent="0" algn="just">
              <a:buFont typeface="Arial" panose="020B0604020202020204" pitchFamily="34" charset="0"/>
              <a:buNone/>
            </a:pPr>
            <a:r>
              <a:rPr lang="en-GB" sz="2000" b="1" dirty="0"/>
              <a:t>Fall of Jerusalem</a:t>
            </a:r>
          </a:p>
          <a:p>
            <a:pPr marL="0" indent="0" algn="just">
              <a:buFont typeface="Arial" panose="020B0604020202020204" pitchFamily="34" charset="0"/>
              <a:buNone/>
            </a:pPr>
            <a:r>
              <a:rPr lang="en-GB" sz="2000" b="1" dirty="0"/>
              <a:t>Babylonian Captivity</a:t>
            </a:r>
          </a:p>
          <a:p>
            <a:pPr marL="0" indent="0" algn="just">
              <a:buFont typeface="Arial" panose="020B0604020202020204" pitchFamily="34" charset="0"/>
              <a:buNone/>
            </a:pPr>
            <a:r>
              <a:rPr lang="en-GB" sz="2000" b="1" dirty="0"/>
              <a:t>Return of Exile</a:t>
            </a:r>
          </a:p>
          <a:p>
            <a:pPr marL="0" indent="0" algn="just">
              <a:buFont typeface="Arial" panose="020B0604020202020204" pitchFamily="34" charset="0"/>
              <a:buNone/>
            </a:pPr>
            <a:r>
              <a:rPr lang="en-GB" sz="2000" b="1" dirty="0"/>
              <a:t>Temple Rebuilt</a:t>
            </a:r>
          </a:p>
          <a:p>
            <a:pPr marL="0" indent="0" algn="just">
              <a:buFont typeface="Arial" panose="020B0604020202020204" pitchFamily="34" charset="0"/>
              <a:buNone/>
            </a:pPr>
            <a:r>
              <a:rPr lang="en-GB" sz="2000" b="1" dirty="0"/>
              <a:t>Wars and conquests . . </a:t>
            </a:r>
            <a:r>
              <a:rPr lang="en-GB" sz="2000" b="1"/>
              <a:t>.</a:t>
            </a:r>
            <a:endParaRPr lang="en-GB" sz="2000" b="1" dirty="0"/>
          </a:p>
          <a:p>
            <a:pPr marL="0" indent="0" algn="just">
              <a:buFont typeface="Arial" panose="020B0604020202020204" pitchFamily="34" charset="0"/>
              <a:buNone/>
            </a:pPr>
            <a:endParaRPr lang="en-GB" sz="2000" b="1" dirty="0"/>
          </a:p>
        </p:txBody>
      </p:sp>
    </p:spTree>
    <p:extLst>
      <p:ext uri="{BB962C8B-B14F-4D97-AF65-F5344CB8AC3E}">
        <p14:creationId xmlns:p14="http://schemas.microsoft.com/office/powerpoint/2010/main" val="269046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F525-2C7E-48CB-BF60-95CB63CADEA7}"/>
              </a:ext>
            </a:extLst>
          </p:cNvPr>
          <p:cNvSpPr>
            <a:spLocks noGrp="1"/>
          </p:cNvSpPr>
          <p:nvPr>
            <p:ph type="title"/>
          </p:nvPr>
        </p:nvSpPr>
        <p:spPr>
          <a:xfrm>
            <a:off x="628650" y="365126"/>
            <a:ext cx="7886700" cy="1170711"/>
          </a:xfrm>
        </p:spPr>
        <p:txBody>
          <a:bodyPr>
            <a:noAutofit/>
          </a:bodyPr>
          <a:lstStyle/>
          <a:p>
            <a:r>
              <a:rPr lang="en-GB" sz="3200" b="1" u="sng" dirty="0">
                <a:latin typeface="+mn-lt"/>
              </a:rPr>
              <a:t>The Legacy of Memory</a:t>
            </a:r>
            <a:br>
              <a:rPr lang="en-GB" sz="3200" u="sng" dirty="0">
                <a:latin typeface="+mn-lt"/>
              </a:rPr>
            </a:br>
            <a:endParaRPr lang="en-GB" sz="3200" b="1" u="sng" dirty="0">
              <a:latin typeface="+mn-lt"/>
            </a:endParaRPr>
          </a:p>
        </p:txBody>
      </p:sp>
      <p:pic>
        <p:nvPicPr>
          <p:cNvPr id="6" name="Content Placeholder 5" descr="A person holding a sign&#10;&#10;Description automatically generated">
            <a:extLst>
              <a:ext uri="{FF2B5EF4-FFF2-40B4-BE49-F238E27FC236}">
                <a16:creationId xmlns:a16="http://schemas.microsoft.com/office/drawing/2014/main" id="{01DECCA3-9D25-4318-84E4-E51F2BFD14F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9179" y="1535837"/>
            <a:ext cx="4902712" cy="2565132"/>
          </a:xfrm>
        </p:spPr>
      </p:pic>
      <p:sp>
        <p:nvSpPr>
          <p:cNvPr id="8" name="TextBox 7">
            <a:extLst>
              <a:ext uri="{FF2B5EF4-FFF2-40B4-BE49-F238E27FC236}">
                <a16:creationId xmlns:a16="http://schemas.microsoft.com/office/drawing/2014/main" id="{6C2433F6-81CE-4870-80AD-C1FA3B9EB291}"/>
              </a:ext>
            </a:extLst>
          </p:cNvPr>
          <p:cNvSpPr txBox="1"/>
          <p:nvPr/>
        </p:nvSpPr>
        <p:spPr>
          <a:xfrm>
            <a:off x="1632946" y="4275723"/>
            <a:ext cx="5575177" cy="1046440"/>
          </a:xfrm>
          <a:prstGeom prst="rect">
            <a:avLst/>
          </a:prstGeom>
          <a:noFill/>
        </p:spPr>
        <p:txBody>
          <a:bodyPr wrap="square">
            <a:spAutoFit/>
          </a:bodyPr>
          <a:lstStyle/>
          <a:p>
            <a:pPr algn="ctr"/>
            <a:r>
              <a:rPr lang="en-GB" sz="2400" b="1" dirty="0">
                <a:latin typeface="+mn-lt"/>
              </a:rPr>
              <a:t>Rabbi Lord Jonathan Sacks</a:t>
            </a:r>
          </a:p>
          <a:p>
            <a:pPr algn="ctr"/>
            <a:r>
              <a:rPr lang="en-GB" sz="2000" b="1" dirty="0"/>
              <a:t>Philosopher, theologian, author, and politician</a:t>
            </a:r>
          </a:p>
          <a:p>
            <a:pPr algn="ctr"/>
            <a:r>
              <a:rPr lang="en-GB" b="1" dirty="0"/>
              <a:t>8 March 1948 – 7 November 2020</a:t>
            </a:r>
          </a:p>
        </p:txBody>
      </p:sp>
      <p:sp>
        <p:nvSpPr>
          <p:cNvPr id="9" name="TextBox 8">
            <a:extLst>
              <a:ext uri="{FF2B5EF4-FFF2-40B4-BE49-F238E27FC236}">
                <a16:creationId xmlns:a16="http://schemas.microsoft.com/office/drawing/2014/main" id="{02D41644-6E40-4C60-A37D-B16C88478D96}"/>
              </a:ext>
            </a:extLst>
          </p:cNvPr>
          <p:cNvSpPr txBox="1"/>
          <p:nvPr/>
        </p:nvSpPr>
        <p:spPr>
          <a:xfrm>
            <a:off x="506027" y="5576815"/>
            <a:ext cx="4279037" cy="923330"/>
          </a:xfrm>
          <a:prstGeom prst="rect">
            <a:avLst/>
          </a:prstGeom>
          <a:noFill/>
        </p:spPr>
        <p:txBody>
          <a:bodyPr wrap="square" rtlCol="0">
            <a:spAutoFit/>
          </a:bodyPr>
          <a:lstStyle/>
          <a:p>
            <a:r>
              <a:rPr lang="en-GB" b="1" dirty="0"/>
              <a:t>Thought for the day by Ephraim </a:t>
            </a:r>
            <a:r>
              <a:rPr lang="en-GB" b="1" dirty="0" err="1"/>
              <a:t>Mirvis</a:t>
            </a:r>
            <a:r>
              <a:rPr lang="en-GB" b="1" dirty="0"/>
              <a:t>, Chief Rabbi on the passing of Lord Sacks</a:t>
            </a:r>
          </a:p>
          <a:p>
            <a:r>
              <a:rPr lang="en-GB" b="1" dirty="0"/>
              <a:t>Radio 4, Nov 9 2020</a:t>
            </a:r>
          </a:p>
        </p:txBody>
      </p:sp>
      <p:pic>
        <p:nvPicPr>
          <p:cNvPr id="10" name="ThoughtForTheDay-20201109-ChiefRabbiEphraimMirvis">
            <a:hlinkClick r:id="" action="ppaction://media"/>
            <a:extLst>
              <a:ext uri="{FF2B5EF4-FFF2-40B4-BE49-F238E27FC236}">
                <a16:creationId xmlns:a16="http://schemas.microsoft.com/office/drawing/2014/main" id="{13136FB9-F7D8-4CCF-B65F-0955C7C5EE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78593" y="5226389"/>
            <a:ext cx="487363" cy="487363"/>
          </a:xfrm>
          <a:prstGeom prst="rect">
            <a:avLst/>
          </a:prstGeom>
        </p:spPr>
      </p:pic>
    </p:spTree>
    <p:extLst>
      <p:ext uri="{BB962C8B-B14F-4D97-AF65-F5344CB8AC3E}">
        <p14:creationId xmlns:p14="http://schemas.microsoft.com/office/powerpoint/2010/main" val="3250005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3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812</Words>
  <Application>Microsoft Office PowerPoint</Application>
  <PresentationFormat>On-screen Show (4:3)</PresentationFormat>
  <Paragraphs>66</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It’s all a futile, pointless, tiresome  waste of time</vt:lpstr>
      <vt:lpstr>Life is repetitive</vt:lpstr>
      <vt:lpstr>Hey! What’s new?</vt:lpstr>
      <vt:lpstr>Hey! What’s new?</vt:lpstr>
      <vt:lpstr>Make them restless!</vt:lpstr>
      <vt:lpstr>New Every Morning</vt:lpstr>
      <vt:lpstr>Qohelet’s prehistory</vt:lpstr>
      <vt:lpstr>Qohelet’s prehistory</vt:lpstr>
      <vt:lpstr>The Legacy of Memory </vt:lpstr>
      <vt:lpstr>What’s the point of  even reading,  let alone studying  Qohelet?     Join this virtual space . . . same time, same place,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and read Qoheleth</dc:title>
  <dc:creator>Mike Lewis</dc:creator>
  <cp:lastModifiedBy>Steve Logan</cp:lastModifiedBy>
  <cp:revision>5</cp:revision>
  <dcterms:created xsi:type="dcterms:W3CDTF">2020-10-31T19:30:10Z</dcterms:created>
  <dcterms:modified xsi:type="dcterms:W3CDTF">2020-11-16T10:04:20Z</dcterms:modified>
</cp:coreProperties>
</file>