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69" r:id="rId2"/>
    <p:sldId id="272" r:id="rId3"/>
    <p:sldId id="273" r:id="rId4"/>
    <p:sldId id="260" r:id="rId5"/>
    <p:sldId id="261" r:id="rId6"/>
    <p:sldId id="265" r:id="rId7"/>
    <p:sldId id="263" r:id="rId8"/>
    <p:sldId id="278" r:id="rId9"/>
    <p:sldId id="262" r:id="rId10"/>
    <p:sldId id="264" r:id="rId11"/>
    <p:sldId id="274" r:id="rId12"/>
    <p:sldId id="275" r:id="rId13"/>
    <p:sldId id="266" r:id="rId14"/>
    <p:sldId id="267" r:id="rId15"/>
    <p:sldId id="268" r:id="rId16"/>
    <p:sldId id="277" r:id="rId17"/>
    <p:sldId id="279" r:id="rId18"/>
    <p:sldId id="280" r:id="rId19"/>
    <p:sldId id="282" r:id="rId20"/>
    <p:sldId id="281" r:id="rId21"/>
  </p:sldIdLst>
  <p:sldSz cx="9144000" cy="6858000" type="screen4x3"/>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391236-1CF4-49BE-BF5E-7689F17DE85F}" v="3" dt="2022-01-28T12:03:54.6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47" autoAdjust="0"/>
    <p:restoredTop sz="94660"/>
  </p:normalViewPr>
  <p:slideViewPr>
    <p:cSldViewPr snapToGrid="0">
      <p:cViewPr varScale="1">
        <p:scale>
          <a:sx n="108" d="100"/>
          <a:sy n="108" d="100"/>
        </p:scale>
        <p:origin x="298" y="91"/>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50" d="100"/>
        <a:sy n="150" d="100"/>
      </p:scale>
      <p:origin x="0" y="-7738"/>
    </p:cViewPr>
  </p:sorterViewPr>
  <p:notesViewPr>
    <p:cSldViewPr snapToGrid="0">
      <p:cViewPr varScale="1">
        <p:scale>
          <a:sx n="60" d="100"/>
          <a:sy n="60" d="100"/>
        </p:scale>
        <p:origin x="329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Lewis" userId="c18a8c299dca77cd" providerId="LiveId" clId="{14391236-1CF4-49BE-BF5E-7689F17DE85F}"/>
    <pc:docChg chg="undo redo custSel addSld delSld modSld sldOrd">
      <pc:chgData name="Mike Lewis" userId="c18a8c299dca77cd" providerId="LiveId" clId="{14391236-1CF4-49BE-BF5E-7689F17DE85F}" dt="2022-01-28T12:26:46.256" v="4519" actId="20577"/>
      <pc:docMkLst>
        <pc:docMk/>
      </pc:docMkLst>
      <pc:sldChg chg="del">
        <pc:chgData name="Mike Lewis" userId="c18a8c299dca77cd" providerId="LiveId" clId="{14391236-1CF4-49BE-BF5E-7689F17DE85F}" dt="2022-01-27T16:53:47.859" v="0" actId="47"/>
        <pc:sldMkLst>
          <pc:docMk/>
          <pc:sldMk cId="698824018" sldId="259"/>
        </pc:sldMkLst>
      </pc:sldChg>
      <pc:sldChg chg="addSp delSp modSp mod">
        <pc:chgData name="Mike Lewis" userId="c18a8c299dca77cd" providerId="LiveId" clId="{14391236-1CF4-49BE-BF5E-7689F17DE85F}" dt="2022-01-27T17:08:31.800" v="462" actId="20577"/>
        <pc:sldMkLst>
          <pc:docMk/>
          <pc:sldMk cId="3646343136" sldId="260"/>
        </pc:sldMkLst>
        <pc:spChg chg="add del mod">
          <ac:chgData name="Mike Lewis" userId="c18a8c299dca77cd" providerId="LiveId" clId="{14391236-1CF4-49BE-BF5E-7689F17DE85F}" dt="2022-01-27T17:08:31.800" v="462" actId="20577"/>
          <ac:spMkLst>
            <pc:docMk/>
            <pc:sldMk cId="3646343136" sldId="260"/>
            <ac:spMk id="2" creationId="{4B4FF25A-9488-4DD1-8AA4-66EDF9905B27}"/>
          </ac:spMkLst>
        </pc:spChg>
        <pc:spChg chg="del mod">
          <ac:chgData name="Mike Lewis" userId="c18a8c299dca77cd" providerId="LiveId" clId="{14391236-1CF4-49BE-BF5E-7689F17DE85F}" dt="2022-01-27T16:55:23.723" v="75" actId="478"/>
          <ac:spMkLst>
            <pc:docMk/>
            <pc:sldMk cId="3646343136" sldId="260"/>
            <ac:spMk id="3" creationId="{7495A922-D5E0-47F7-BEC2-E9B4A4A6D1E2}"/>
          </ac:spMkLst>
        </pc:spChg>
        <pc:spChg chg="mod">
          <ac:chgData name="Mike Lewis" userId="c18a8c299dca77cd" providerId="LiveId" clId="{14391236-1CF4-49BE-BF5E-7689F17DE85F}" dt="2022-01-27T16:58:21.545" v="85" actId="6549"/>
          <ac:spMkLst>
            <pc:docMk/>
            <pc:sldMk cId="3646343136" sldId="260"/>
            <ac:spMk id="6" creationId="{C961165E-F9A3-46C3-9D6B-65706383F81B}"/>
          </ac:spMkLst>
        </pc:spChg>
        <pc:picChg chg="del">
          <ac:chgData name="Mike Lewis" userId="c18a8c299dca77cd" providerId="LiveId" clId="{14391236-1CF4-49BE-BF5E-7689F17DE85F}" dt="2022-01-27T16:55:18.692" v="73" actId="478"/>
          <ac:picMkLst>
            <pc:docMk/>
            <pc:sldMk cId="3646343136" sldId="260"/>
            <ac:picMk id="4" creationId="{88884D30-58AD-4C97-816A-D941C420AFBF}"/>
          </ac:picMkLst>
        </pc:picChg>
        <pc:cxnChg chg="del mod">
          <ac:chgData name="Mike Lewis" userId="c18a8c299dca77cd" providerId="LiveId" clId="{14391236-1CF4-49BE-BF5E-7689F17DE85F}" dt="2022-01-27T16:55:26.448" v="78" actId="478"/>
          <ac:cxnSpMkLst>
            <pc:docMk/>
            <pc:sldMk cId="3646343136" sldId="260"/>
            <ac:cxnSpMk id="5" creationId="{AB6854A5-7333-4927-954B-7640197FAC3F}"/>
          </ac:cxnSpMkLst>
        </pc:cxnChg>
        <pc:cxnChg chg="del">
          <ac:chgData name="Mike Lewis" userId="c18a8c299dca77cd" providerId="LiveId" clId="{14391236-1CF4-49BE-BF5E-7689F17DE85F}" dt="2022-01-27T16:55:25.312" v="76" actId="478"/>
          <ac:cxnSpMkLst>
            <pc:docMk/>
            <pc:sldMk cId="3646343136" sldId="260"/>
            <ac:cxnSpMk id="7" creationId="{6F27A104-9B04-4AC0-B3A5-1309E18C574A}"/>
          </ac:cxnSpMkLst>
        </pc:cxnChg>
      </pc:sldChg>
      <pc:sldChg chg="modSp add mod">
        <pc:chgData name="Mike Lewis" userId="c18a8c299dca77cd" providerId="LiveId" clId="{14391236-1CF4-49BE-BF5E-7689F17DE85F}" dt="2022-01-28T10:48:24.545" v="3206" actId="20577"/>
        <pc:sldMkLst>
          <pc:docMk/>
          <pc:sldMk cId="493081074" sldId="261"/>
        </pc:sldMkLst>
        <pc:spChg chg="mod">
          <ac:chgData name="Mike Lewis" userId="c18a8c299dca77cd" providerId="LiveId" clId="{14391236-1CF4-49BE-BF5E-7689F17DE85F}" dt="2022-01-28T10:48:24.545" v="3206" actId="20577"/>
          <ac:spMkLst>
            <pc:docMk/>
            <pc:sldMk cId="493081074" sldId="261"/>
            <ac:spMk id="2" creationId="{4B4FF25A-9488-4DD1-8AA4-66EDF9905B27}"/>
          </ac:spMkLst>
        </pc:spChg>
      </pc:sldChg>
      <pc:sldChg chg="del">
        <pc:chgData name="Mike Lewis" userId="c18a8c299dca77cd" providerId="LiveId" clId="{14391236-1CF4-49BE-BF5E-7689F17DE85F}" dt="2022-01-27T16:53:47.859" v="0" actId="47"/>
        <pc:sldMkLst>
          <pc:docMk/>
          <pc:sldMk cId="3004356585" sldId="261"/>
        </pc:sldMkLst>
      </pc:sldChg>
      <pc:sldChg chg="modSp add mod">
        <pc:chgData name="Mike Lewis" userId="c18a8c299dca77cd" providerId="LiveId" clId="{14391236-1CF4-49BE-BF5E-7689F17DE85F}" dt="2022-01-28T11:16:55.851" v="3633"/>
        <pc:sldMkLst>
          <pc:docMk/>
          <pc:sldMk cId="764098945" sldId="262"/>
        </pc:sldMkLst>
        <pc:spChg chg="mod">
          <ac:chgData name="Mike Lewis" userId="c18a8c299dca77cd" providerId="LiveId" clId="{14391236-1CF4-49BE-BF5E-7689F17DE85F}" dt="2022-01-28T11:16:55.851" v="3633"/>
          <ac:spMkLst>
            <pc:docMk/>
            <pc:sldMk cId="764098945" sldId="262"/>
            <ac:spMk id="2" creationId="{4B4FF25A-9488-4DD1-8AA4-66EDF9905B27}"/>
          </ac:spMkLst>
        </pc:spChg>
      </pc:sldChg>
      <pc:sldChg chg="del">
        <pc:chgData name="Mike Lewis" userId="c18a8c299dca77cd" providerId="LiveId" clId="{14391236-1CF4-49BE-BF5E-7689F17DE85F}" dt="2022-01-27T16:53:47.859" v="0" actId="47"/>
        <pc:sldMkLst>
          <pc:docMk/>
          <pc:sldMk cId="2758353964" sldId="262"/>
        </pc:sldMkLst>
      </pc:sldChg>
      <pc:sldChg chg="modSp add mod">
        <pc:chgData name="Mike Lewis" userId="c18a8c299dca77cd" providerId="LiveId" clId="{14391236-1CF4-49BE-BF5E-7689F17DE85F}" dt="2022-01-28T10:48:42.993" v="3208" actId="6549"/>
        <pc:sldMkLst>
          <pc:docMk/>
          <pc:sldMk cId="554538623" sldId="263"/>
        </pc:sldMkLst>
        <pc:spChg chg="mod">
          <ac:chgData name="Mike Lewis" userId="c18a8c299dca77cd" providerId="LiveId" clId="{14391236-1CF4-49BE-BF5E-7689F17DE85F}" dt="2022-01-28T10:48:42.993" v="3208" actId="6549"/>
          <ac:spMkLst>
            <pc:docMk/>
            <pc:sldMk cId="554538623" sldId="263"/>
            <ac:spMk id="2" creationId="{4B4FF25A-9488-4DD1-8AA4-66EDF9905B27}"/>
          </ac:spMkLst>
        </pc:spChg>
      </pc:sldChg>
      <pc:sldChg chg="del">
        <pc:chgData name="Mike Lewis" userId="c18a8c299dca77cd" providerId="LiveId" clId="{14391236-1CF4-49BE-BF5E-7689F17DE85F}" dt="2022-01-27T16:53:47.859" v="0" actId="47"/>
        <pc:sldMkLst>
          <pc:docMk/>
          <pc:sldMk cId="472673633" sldId="264"/>
        </pc:sldMkLst>
      </pc:sldChg>
      <pc:sldChg chg="modSp add mod">
        <pc:chgData name="Mike Lewis" userId="c18a8c299dca77cd" providerId="LiveId" clId="{14391236-1CF4-49BE-BF5E-7689F17DE85F}" dt="2022-01-28T11:17:15.022" v="3650" actId="20577"/>
        <pc:sldMkLst>
          <pc:docMk/>
          <pc:sldMk cId="1559373021" sldId="264"/>
        </pc:sldMkLst>
        <pc:spChg chg="mod">
          <ac:chgData name="Mike Lewis" userId="c18a8c299dca77cd" providerId="LiveId" clId="{14391236-1CF4-49BE-BF5E-7689F17DE85F}" dt="2022-01-28T11:17:15.022" v="3650" actId="20577"/>
          <ac:spMkLst>
            <pc:docMk/>
            <pc:sldMk cId="1559373021" sldId="264"/>
            <ac:spMk id="2" creationId="{4B4FF25A-9488-4DD1-8AA4-66EDF9905B27}"/>
          </ac:spMkLst>
        </pc:spChg>
      </pc:sldChg>
      <pc:sldChg chg="addSp delSp modSp add mod">
        <pc:chgData name="Mike Lewis" userId="c18a8c299dca77cd" providerId="LiveId" clId="{14391236-1CF4-49BE-BF5E-7689F17DE85F}" dt="2022-01-28T10:45:26.114" v="3169" actId="6549"/>
        <pc:sldMkLst>
          <pc:docMk/>
          <pc:sldMk cId="584375902" sldId="265"/>
        </pc:sldMkLst>
        <pc:spChg chg="del mod">
          <ac:chgData name="Mike Lewis" userId="c18a8c299dca77cd" providerId="LiveId" clId="{14391236-1CF4-49BE-BF5E-7689F17DE85F}" dt="2022-01-27T17:41:49.236" v="815" actId="478"/>
          <ac:spMkLst>
            <pc:docMk/>
            <pc:sldMk cId="584375902" sldId="265"/>
            <ac:spMk id="2" creationId="{4B4FF25A-9488-4DD1-8AA4-66EDF9905B27}"/>
          </ac:spMkLst>
        </pc:spChg>
        <pc:spChg chg="add mod">
          <ac:chgData name="Mike Lewis" userId="c18a8c299dca77cd" providerId="LiveId" clId="{14391236-1CF4-49BE-BF5E-7689F17DE85F}" dt="2022-01-28T10:45:26.114" v="3169" actId="6549"/>
          <ac:spMkLst>
            <pc:docMk/>
            <pc:sldMk cId="584375902" sldId="265"/>
            <ac:spMk id="7" creationId="{2B864CEB-FB2F-41E6-89AC-C65D3978BD07}"/>
          </ac:spMkLst>
        </pc:spChg>
        <pc:picChg chg="add mod">
          <ac:chgData name="Mike Lewis" userId="c18a8c299dca77cd" providerId="LiveId" clId="{14391236-1CF4-49BE-BF5E-7689F17DE85F}" dt="2022-01-27T17:42:04.329" v="818" actId="14100"/>
          <ac:picMkLst>
            <pc:docMk/>
            <pc:sldMk cId="584375902" sldId="265"/>
            <ac:picMk id="4" creationId="{B7107D18-505E-407A-AE7B-F1712C4B019E}"/>
          </ac:picMkLst>
        </pc:picChg>
      </pc:sldChg>
      <pc:sldChg chg="modSp add mod ord">
        <pc:chgData name="Mike Lewis" userId="c18a8c299dca77cd" providerId="LiveId" clId="{14391236-1CF4-49BE-BF5E-7689F17DE85F}" dt="2022-01-28T12:00:41.855" v="4025"/>
        <pc:sldMkLst>
          <pc:docMk/>
          <pc:sldMk cId="1802709129" sldId="266"/>
        </pc:sldMkLst>
        <pc:spChg chg="mod">
          <ac:chgData name="Mike Lewis" userId="c18a8c299dca77cd" providerId="LiveId" clId="{14391236-1CF4-49BE-BF5E-7689F17DE85F}" dt="2022-01-27T17:55:35.094" v="1182" actId="113"/>
          <ac:spMkLst>
            <pc:docMk/>
            <pc:sldMk cId="1802709129" sldId="266"/>
            <ac:spMk id="2" creationId="{4B4FF25A-9488-4DD1-8AA4-66EDF9905B27}"/>
          </ac:spMkLst>
        </pc:spChg>
      </pc:sldChg>
      <pc:sldChg chg="del">
        <pc:chgData name="Mike Lewis" userId="c18a8c299dca77cd" providerId="LiveId" clId="{14391236-1CF4-49BE-BF5E-7689F17DE85F}" dt="2022-01-27T16:53:47.859" v="0" actId="47"/>
        <pc:sldMkLst>
          <pc:docMk/>
          <pc:sldMk cId="4270077259" sldId="266"/>
        </pc:sldMkLst>
      </pc:sldChg>
      <pc:sldChg chg="del">
        <pc:chgData name="Mike Lewis" userId="c18a8c299dca77cd" providerId="LiveId" clId="{14391236-1CF4-49BE-BF5E-7689F17DE85F}" dt="2022-01-27T16:53:47.859" v="0" actId="47"/>
        <pc:sldMkLst>
          <pc:docMk/>
          <pc:sldMk cId="3915852453" sldId="267"/>
        </pc:sldMkLst>
      </pc:sldChg>
      <pc:sldChg chg="modSp add mod">
        <pc:chgData name="Mike Lewis" userId="c18a8c299dca77cd" providerId="LiveId" clId="{14391236-1CF4-49BE-BF5E-7689F17DE85F}" dt="2022-01-28T12:22:37.323" v="4512" actId="6549"/>
        <pc:sldMkLst>
          <pc:docMk/>
          <pc:sldMk cId="4124751276" sldId="267"/>
        </pc:sldMkLst>
        <pc:spChg chg="mod">
          <ac:chgData name="Mike Lewis" userId="c18a8c299dca77cd" providerId="LiveId" clId="{14391236-1CF4-49BE-BF5E-7689F17DE85F}" dt="2022-01-28T12:22:37.323" v="4512" actId="6549"/>
          <ac:spMkLst>
            <pc:docMk/>
            <pc:sldMk cId="4124751276" sldId="267"/>
            <ac:spMk id="2" creationId="{4B4FF25A-9488-4DD1-8AA4-66EDF9905B27}"/>
          </ac:spMkLst>
        </pc:spChg>
      </pc:sldChg>
      <pc:sldChg chg="modSp add mod ord">
        <pc:chgData name="Mike Lewis" userId="c18a8c299dca77cd" providerId="LiveId" clId="{14391236-1CF4-49BE-BF5E-7689F17DE85F}" dt="2022-01-28T12:26:46.256" v="4519" actId="20577"/>
        <pc:sldMkLst>
          <pc:docMk/>
          <pc:sldMk cId="2180047651" sldId="268"/>
        </pc:sldMkLst>
        <pc:spChg chg="mod">
          <ac:chgData name="Mike Lewis" userId="c18a8c299dca77cd" providerId="LiveId" clId="{14391236-1CF4-49BE-BF5E-7689F17DE85F}" dt="2022-01-28T12:26:46.256" v="4519" actId="20577"/>
          <ac:spMkLst>
            <pc:docMk/>
            <pc:sldMk cId="2180047651" sldId="268"/>
            <ac:spMk id="2" creationId="{4B4FF25A-9488-4DD1-8AA4-66EDF9905B27}"/>
          </ac:spMkLst>
        </pc:spChg>
      </pc:sldChg>
      <pc:sldChg chg="del">
        <pc:chgData name="Mike Lewis" userId="c18a8c299dca77cd" providerId="LiveId" clId="{14391236-1CF4-49BE-BF5E-7689F17DE85F}" dt="2022-01-27T16:53:47.859" v="0" actId="47"/>
        <pc:sldMkLst>
          <pc:docMk/>
          <pc:sldMk cId="2621570196" sldId="268"/>
        </pc:sldMkLst>
      </pc:sldChg>
      <pc:sldChg chg="modSp add mod ord">
        <pc:chgData name="Mike Lewis" userId="c18a8c299dca77cd" providerId="LiveId" clId="{14391236-1CF4-49BE-BF5E-7689F17DE85F}" dt="2022-01-28T11:52:08.823" v="4003" actId="20577"/>
        <pc:sldMkLst>
          <pc:docMk/>
          <pc:sldMk cId="2248424383" sldId="269"/>
        </pc:sldMkLst>
        <pc:spChg chg="mod">
          <ac:chgData name="Mike Lewis" userId="c18a8c299dca77cd" providerId="LiveId" clId="{14391236-1CF4-49BE-BF5E-7689F17DE85F}" dt="2022-01-28T11:52:08.823" v="4003" actId="20577"/>
          <ac:spMkLst>
            <pc:docMk/>
            <pc:sldMk cId="2248424383" sldId="269"/>
            <ac:spMk id="2" creationId="{4B4FF25A-9488-4DD1-8AA4-66EDF9905B27}"/>
          </ac:spMkLst>
        </pc:spChg>
      </pc:sldChg>
      <pc:sldChg chg="del">
        <pc:chgData name="Mike Lewis" userId="c18a8c299dca77cd" providerId="LiveId" clId="{14391236-1CF4-49BE-BF5E-7689F17DE85F}" dt="2022-01-27T16:53:47.859" v="0" actId="47"/>
        <pc:sldMkLst>
          <pc:docMk/>
          <pc:sldMk cId="3144354879" sldId="269"/>
        </pc:sldMkLst>
      </pc:sldChg>
      <pc:sldChg chg="del">
        <pc:chgData name="Mike Lewis" userId="c18a8c299dca77cd" providerId="LiveId" clId="{14391236-1CF4-49BE-BF5E-7689F17DE85F}" dt="2022-01-27T16:53:47.859" v="0" actId="47"/>
        <pc:sldMkLst>
          <pc:docMk/>
          <pc:sldMk cId="1797719277" sldId="270"/>
        </pc:sldMkLst>
      </pc:sldChg>
      <pc:sldChg chg="modSp add del mod ord">
        <pc:chgData name="Mike Lewis" userId="c18a8c299dca77cd" providerId="LiveId" clId="{14391236-1CF4-49BE-BF5E-7689F17DE85F}" dt="2022-01-28T11:18:57.272" v="3656" actId="47"/>
        <pc:sldMkLst>
          <pc:docMk/>
          <pc:sldMk cId="3440921843" sldId="270"/>
        </pc:sldMkLst>
        <pc:spChg chg="mod">
          <ac:chgData name="Mike Lewis" userId="c18a8c299dca77cd" providerId="LiveId" clId="{14391236-1CF4-49BE-BF5E-7689F17DE85F}" dt="2022-01-28T11:18:23.620" v="3655" actId="207"/>
          <ac:spMkLst>
            <pc:docMk/>
            <pc:sldMk cId="3440921843" sldId="270"/>
            <ac:spMk id="2" creationId="{4B4FF25A-9488-4DD1-8AA4-66EDF9905B27}"/>
          </ac:spMkLst>
        </pc:spChg>
      </pc:sldChg>
      <pc:sldChg chg="add del">
        <pc:chgData name="Mike Lewis" userId="c18a8c299dca77cd" providerId="LiveId" clId="{14391236-1CF4-49BE-BF5E-7689F17DE85F}" dt="2022-01-28T10:41:43.594" v="3046" actId="47"/>
        <pc:sldMkLst>
          <pc:docMk/>
          <pc:sldMk cId="3387741406" sldId="271"/>
        </pc:sldMkLst>
      </pc:sldChg>
      <pc:sldChg chg="modSp add mod ord">
        <pc:chgData name="Mike Lewis" userId="c18a8c299dca77cd" providerId="LiveId" clId="{14391236-1CF4-49BE-BF5E-7689F17DE85F}" dt="2022-01-28T11:52:48.614" v="4010" actId="20577"/>
        <pc:sldMkLst>
          <pc:docMk/>
          <pc:sldMk cId="287187586" sldId="272"/>
        </pc:sldMkLst>
        <pc:spChg chg="mod">
          <ac:chgData name="Mike Lewis" userId="c18a8c299dca77cd" providerId="LiveId" clId="{14391236-1CF4-49BE-BF5E-7689F17DE85F}" dt="2022-01-28T11:52:48.614" v="4010" actId="20577"/>
          <ac:spMkLst>
            <pc:docMk/>
            <pc:sldMk cId="287187586" sldId="272"/>
            <ac:spMk id="2" creationId="{4B4FF25A-9488-4DD1-8AA4-66EDF9905B27}"/>
          </ac:spMkLst>
        </pc:spChg>
      </pc:sldChg>
      <pc:sldChg chg="del">
        <pc:chgData name="Mike Lewis" userId="c18a8c299dca77cd" providerId="LiveId" clId="{14391236-1CF4-49BE-BF5E-7689F17DE85F}" dt="2022-01-27T16:53:47.859" v="0" actId="47"/>
        <pc:sldMkLst>
          <pc:docMk/>
          <pc:sldMk cId="2995153924" sldId="272"/>
        </pc:sldMkLst>
      </pc:sldChg>
      <pc:sldChg chg="modSp add mod">
        <pc:chgData name="Mike Lewis" userId="c18a8c299dca77cd" providerId="LiveId" clId="{14391236-1CF4-49BE-BF5E-7689F17DE85F}" dt="2022-01-28T10:43:38.873" v="3159" actId="20577"/>
        <pc:sldMkLst>
          <pc:docMk/>
          <pc:sldMk cId="644731639" sldId="273"/>
        </pc:sldMkLst>
        <pc:spChg chg="mod">
          <ac:chgData name="Mike Lewis" userId="c18a8c299dca77cd" providerId="LiveId" clId="{14391236-1CF4-49BE-BF5E-7689F17DE85F}" dt="2022-01-28T10:43:38.873" v="3159" actId="20577"/>
          <ac:spMkLst>
            <pc:docMk/>
            <pc:sldMk cId="644731639" sldId="273"/>
            <ac:spMk id="2" creationId="{4B4FF25A-9488-4DD1-8AA4-66EDF9905B27}"/>
          </ac:spMkLst>
        </pc:spChg>
      </pc:sldChg>
      <pc:sldChg chg="del">
        <pc:chgData name="Mike Lewis" userId="c18a8c299dca77cd" providerId="LiveId" clId="{14391236-1CF4-49BE-BF5E-7689F17DE85F}" dt="2022-01-27T16:53:47.859" v="0" actId="47"/>
        <pc:sldMkLst>
          <pc:docMk/>
          <pc:sldMk cId="3615832041" sldId="273"/>
        </pc:sldMkLst>
      </pc:sldChg>
      <pc:sldChg chg="modSp add mod">
        <pc:chgData name="Mike Lewis" userId="c18a8c299dca77cd" providerId="LiveId" clId="{14391236-1CF4-49BE-BF5E-7689F17DE85F}" dt="2022-01-28T11:17:48.922" v="3651" actId="207"/>
        <pc:sldMkLst>
          <pc:docMk/>
          <pc:sldMk cId="134567260" sldId="274"/>
        </pc:sldMkLst>
        <pc:spChg chg="mod">
          <ac:chgData name="Mike Lewis" userId="c18a8c299dca77cd" providerId="LiveId" clId="{14391236-1CF4-49BE-BF5E-7689F17DE85F}" dt="2022-01-28T11:17:48.922" v="3651" actId="207"/>
          <ac:spMkLst>
            <pc:docMk/>
            <pc:sldMk cId="134567260" sldId="274"/>
            <ac:spMk id="2" creationId="{4B4FF25A-9488-4DD1-8AA4-66EDF9905B27}"/>
          </ac:spMkLst>
        </pc:spChg>
      </pc:sldChg>
      <pc:sldChg chg="modSp add mod">
        <pc:chgData name="Mike Lewis" userId="c18a8c299dca77cd" providerId="LiveId" clId="{14391236-1CF4-49BE-BF5E-7689F17DE85F}" dt="2022-01-28T11:58:06.566" v="4021" actId="21"/>
        <pc:sldMkLst>
          <pc:docMk/>
          <pc:sldMk cId="4291984129" sldId="275"/>
        </pc:sldMkLst>
        <pc:spChg chg="mod">
          <ac:chgData name="Mike Lewis" userId="c18a8c299dca77cd" providerId="LiveId" clId="{14391236-1CF4-49BE-BF5E-7689F17DE85F}" dt="2022-01-28T11:58:06.566" v="4021" actId="21"/>
          <ac:spMkLst>
            <pc:docMk/>
            <pc:sldMk cId="4291984129" sldId="275"/>
            <ac:spMk id="2" creationId="{4B4FF25A-9488-4DD1-8AA4-66EDF9905B27}"/>
          </ac:spMkLst>
        </pc:spChg>
      </pc:sldChg>
      <pc:sldChg chg="modSp add del mod">
        <pc:chgData name="Mike Lewis" userId="c18a8c299dca77cd" providerId="LiveId" clId="{14391236-1CF4-49BE-BF5E-7689F17DE85F}" dt="2022-01-28T11:08:40.216" v="3567" actId="47"/>
        <pc:sldMkLst>
          <pc:docMk/>
          <pc:sldMk cId="924895078" sldId="276"/>
        </pc:sldMkLst>
        <pc:spChg chg="mod">
          <ac:chgData name="Mike Lewis" userId="c18a8c299dca77cd" providerId="LiveId" clId="{14391236-1CF4-49BE-BF5E-7689F17DE85F}" dt="2022-01-28T11:03:12.474" v="3478" actId="20577"/>
          <ac:spMkLst>
            <pc:docMk/>
            <pc:sldMk cId="924895078" sldId="276"/>
            <ac:spMk id="2" creationId="{4B4FF25A-9488-4DD1-8AA4-66EDF9905B27}"/>
          </ac:spMkLst>
        </pc:spChg>
      </pc:sldChg>
      <pc:sldChg chg="modSp add mod">
        <pc:chgData name="Mike Lewis" userId="c18a8c299dca77cd" providerId="LiveId" clId="{14391236-1CF4-49BE-BF5E-7689F17DE85F}" dt="2022-01-28T11:21:06.215" v="3698" actId="21"/>
        <pc:sldMkLst>
          <pc:docMk/>
          <pc:sldMk cId="2592491278" sldId="277"/>
        </pc:sldMkLst>
        <pc:spChg chg="mod">
          <ac:chgData name="Mike Lewis" userId="c18a8c299dca77cd" providerId="LiveId" clId="{14391236-1CF4-49BE-BF5E-7689F17DE85F}" dt="2022-01-28T11:21:06.215" v="3698" actId="21"/>
          <ac:spMkLst>
            <pc:docMk/>
            <pc:sldMk cId="2592491278" sldId="277"/>
            <ac:spMk id="2" creationId="{4B4FF25A-9488-4DD1-8AA4-66EDF9905B27}"/>
          </ac:spMkLst>
        </pc:spChg>
      </pc:sldChg>
      <pc:sldChg chg="modSp add mod">
        <pc:chgData name="Mike Lewis" userId="c18a8c299dca77cd" providerId="LiveId" clId="{14391236-1CF4-49BE-BF5E-7689F17DE85F}" dt="2022-01-28T11:58:01.452" v="4019" actId="20577"/>
        <pc:sldMkLst>
          <pc:docMk/>
          <pc:sldMk cId="1549751121" sldId="278"/>
        </pc:sldMkLst>
        <pc:spChg chg="mod">
          <ac:chgData name="Mike Lewis" userId="c18a8c299dca77cd" providerId="LiveId" clId="{14391236-1CF4-49BE-BF5E-7689F17DE85F}" dt="2022-01-28T11:58:01.452" v="4019" actId="20577"/>
          <ac:spMkLst>
            <pc:docMk/>
            <pc:sldMk cId="1549751121" sldId="278"/>
            <ac:spMk id="2" creationId="{4B4FF25A-9488-4DD1-8AA4-66EDF9905B27}"/>
          </ac:spMkLst>
        </pc:spChg>
      </pc:sldChg>
      <pc:sldChg chg="addSp delSp modSp add mod">
        <pc:chgData name="Mike Lewis" userId="c18a8c299dca77cd" providerId="LiveId" clId="{14391236-1CF4-49BE-BF5E-7689F17DE85F}" dt="2022-01-28T12:21:31.156" v="4485" actId="21"/>
        <pc:sldMkLst>
          <pc:docMk/>
          <pc:sldMk cId="1791425325" sldId="279"/>
        </pc:sldMkLst>
        <pc:spChg chg="mod">
          <ac:chgData name="Mike Lewis" userId="c18a8c299dca77cd" providerId="LiveId" clId="{14391236-1CF4-49BE-BF5E-7689F17DE85F}" dt="2022-01-28T12:21:31.156" v="4485" actId="21"/>
          <ac:spMkLst>
            <pc:docMk/>
            <pc:sldMk cId="1791425325" sldId="279"/>
            <ac:spMk id="2" creationId="{4B4FF25A-9488-4DD1-8AA4-66EDF9905B27}"/>
          </ac:spMkLst>
        </pc:spChg>
        <pc:spChg chg="add del">
          <ac:chgData name="Mike Lewis" userId="c18a8c299dca77cd" providerId="LiveId" clId="{14391236-1CF4-49BE-BF5E-7689F17DE85F}" dt="2022-01-28T11:22:57.433" v="3716" actId="478"/>
          <ac:spMkLst>
            <pc:docMk/>
            <pc:sldMk cId="1791425325" sldId="279"/>
            <ac:spMk id="5" creationId="{6550FCA6-3724-4CDC-9BB2-35685E072276}"/>
          </ac:spMkLst>
        </pc:spChg>
        <pc:spChg chg="add del">
          <ac:chgData name="Mike Lewis" userId="c18a8c299dca77cd" providerId="LiveId" clId="{14391236-1CF4-49BE-BF5E-7689F17DE85F}" dt="2022-01-28T12:03:52.298" v="4072" actId="478"/>
          <ac:spMkLst>
            <pc:docMk/>
            <pc:sldMk cId="1791425325" sldId="279"/>
            <ac:spMk id="7" creationId="{A0A9E6C4-C7DA-4C38-BAD2-82E033FB7091}"/>
          </ac:spMkLst>
        </pc:spChg>
        <pc:spChg chg="add del mod">
          <ac:chgData name="Mike Lewis" userId="c18a8c299dca77cd" providerId="LiveId" clId="{14391236-1CF4-49BE-BF5E-7689F17DE85F}" dt="2022-01-28T12:04:18.219" v="4078" actId="478"/>
          <ac:spMkLst>
            <pc:docMk/>
            <pc:sldMk cId="1791425325" sldId="279"/>
            <ac:spMk id="8" creationId="{32CDDDBC-DCC8-4E16-8CF2-92D45794A849}"/>
          </ac:spMkLst>
        </pc:spChg>
      </pc:sldChg>
      <pc:sldChg chg="modSp add mod">
        <pc:chgData name="Mike Lewis" userId="c18a8c299dca77cd" providerId="LiveId" clId="{14391236-1CF4-49BE-BF5E-7689F17DE85F}" dt="2022-01-28T12:23:03.975" v="4513" actId="113"/>
        <pc:sldMkLst>
          <pc:docMk/>
          <pc:sldMk cId="776834494" sldId="280"/>
        </pc:sldMkLst>
        <pc:spChg chg="mod">
          <ac:chgData name="Mike Lewis" userId="c18a8c299dca77cd" providerId="LiveId" clId="{14391236-1CF4-49BE-BF5E-7689F17DE85F}" dt="2022-01-28T12:23:03.975" v="4513" actId="113"/>
          <ac:spMkLst>
            <pc:docMk/>
            <pc:sldMk cId="776834494" sldId="280"/>
            <ac:spMk id="2" creationId="{4B4FF25A-9488-4DD1-8AA4-66EDF9905B2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A81E8E11-6F09-4CAF-A05A-E5B333BDB65F}" type="datetimeFigureOut">
              <a:rPr lang="en-GB" smtClean="0"/>
              <a:t>29/01/2022</a:t>
            </a:fld>
            <a:endParaRPr lang="en-GB"/>
          </a:p>
        </p:txBody>
      </p:sp>
      <p:sp>
        <p:nvSpPr>
          <p:cNvPr id="4" name="Slide Image Placeholder 3"/>
          <p:cNvSpPr>
            <a:spLocks noGrp="1" noRot="1" noChangeAspect="1"/>
          </p:cNvSpPr>
          <p:nvPr>
            <p:ph type="sldImg" idx="2"/>
          </p:nvPr>
        </p:nvSpPr>
        <p:spPr>
          <a:xfrm>
            <a:off x="1101725" y="1241425"/>
            <a:ext cx="4465638"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750" y="4776788"/>
            <a:ext cx="5335588"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35A7BC2A-9760-4A6E-89C2-3CF268EDA7CA}" type="slidenum">
              <a:rPr lang="en-GB" smtClean="0"/>
              <a:t>‹#›</a:t>
            </a:fld>
            <a:endParaRPr lang="en-GB"/>
          </a:p>
        </p:txBody>
      </p:sp>
    </p:spTree>
    <p:extLst>
      <p:ext uri="{BB962C8B-B14F-4D97-AF65-F5344CB8AC3E}">
        <p14:creationId xmlns:p14="http://schemas.microsoft.com/office/powerpoint/2010/main" val="2610001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1</a:t>
            </a:fld>
            <a:endParaRPr lang="en-GB"/>
          </a:p>
        </p:txBody>
      </p:sp>
    </p:spTree>
    <p:extLst>
      <p:ext uri="{BB962C8B-B14F-4D97-AF65-F5344CB8AC3E}">
        <p14:creationId xmlns:p14="http://schemas.microsoft.com/office/powerpoint/2010/main" val="33277244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10</a:t>
            </a:fld>
            <a:endParaRPr lang="en-GB"/>
          </a:p>
        </p:txBody>
      </p:sp>
    </p:spTree>
    <p:extLst>
      <p:ext uri="{BB962C8B-B14F-4D97-AF65-F5344CB8AC3E}">
        <p14:creationId xmlns:p14="http://schemas.microsoft.com/office/powerpoint/2010/main" val="1908406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11</a:t>
            </a:fld>
            <a:endParaRPr lang="en-GB"/>
          </a:p>
        </p:txBody>
      </p:sp>
    </p:spTree>
    <p:extLst>
      <p:ext uri="{BB962C8B-B14F-4D97-AF65-F5344CB8AC3E}">
        <p14:creationId xmlns:p14="http://schemas.microsoft.com/office/powerpoint/2010/main" val="2747241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12</a:t>
            </a:fld>
            <a:endParaRPr lang="en-GB"/>
          </a:p>
        </p:txBody>
      </p:sp>
    </p:spTree>
    <p:extLst>
      <p:ext uri="{BB962C8B-B14F-4D97-AF65-F5344CB8AC3E}">
        <p14:creationId xmlns:p14="http://schemas.microsoft.com/office/powerpoint/2010/main" val="27069341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13</a:t>
            </a:fld>
            <a:endParaRPr lang="en-GB"/>
          </a:p>
        </p:txBody>
      </p:sp>
    </p:spTree>
    <p:extLst>
      <p:ext uri="{BB962C8B-B14F-4D97-AF65-F5344CB8AC3E}">
        <p14:creationId xmlns:p14="http://schemas.microsoft.com/office/powerpoint/2010/main" val="41239217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14</a:t>
            </a:fld>
            <a:endParaRPr lang="en-GB"/>
          </a:p>
        </p:txBody>
      </p:sp>
    </p:spTree>
    <p:extLst>
      <p:ext uri="{BB962C8B-B14F-4D97-AF65-F5344CB8AC3E}">
        <p14:creationId xmlns:p14="http://schemas.microsoft.com/office/powerpoint/2010/main" val="12242264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15</a:t>
            </a:fld>
            <a:endParaRPr lang="en-GB"/>
          </a:p>
        </p:txBody>
      </p:sp>
    </p:spTree>
    <p:extLst>
      <p:ext uri="{BB962C8B-B14F-4D97-AF65-F5344CB8AC3E}">
        <p14:creationId xmlns:p14="http://schemas.microsoft.com/office/powerpoint/2010/main" val="10607334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16</a:t>
            </a:fld>
            <a:endParaRPr lang="en-GB"/>
          </a:p>
        </p:txBody>
      </p:sp>
    </p:spTree>
    <p:extLst>
      <p:ext uri="{BB962C8B-B14F-4D97-AF65-F5344CB8AC3E}">
        <p14:creationId xmlns:p14="http://schemas.microsoft.com/office/powerpoint/2010/main" val="28777373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17</a:t>
            </a:fld>
            <a:endParaRPr lang="en-GB"/>
          </a:p>
        </p:txBody>
      </p:sp>
    </p:spTree>
    <p:extLst>
      <p:ext uri="{BB962C8B-B14F-4D97-AF65-F5344CB8AC3E}">
        <p14:creationId xmlns:p14="http://schemas.microsoft.com/office/powerpoint/2010/main" val="14775934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18</a:t>
            </a:fld>
            <a:endParaRPr lang="en-GB"/>
          </a:p>
        </p:txBody>
      </p:sp>
    </p:spTree>
    <p:extLst>
      <p:ext uri="{BB962C8B-B14F-4D97-AF65-F5344CB8AC3E}">
        <p14:creationId xmlns:p14="http://schemas.microsoft.com/office/powerpoint/2010/main" val="16576770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19</a:t>
            </a:fld>
            <a:endParaRPr lang="en-GB"/>
          </a:p>
        </p:txBody>
      </p:sp>
    </p:spTree>
    <p:extLst>
      <p:ext uri="{BB962C8B-B14F-4D97-AF65-F5344CB8AC3E}">
        <p14:creationId xmlns:p14="http://schemas.microsoft.com/office/powerpoint/2010/main" val="1075063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2</a:t>
            </a:fld>
            <a:endParaRPr lang="en-GB"/>
          </a:p>
        </p:txBody>
      </p:sp>
    </p:spTree>
    <p:extLst>
      <p:ext uri="{BB962C8B-B14F-4D97-AF65-F5344CB8AC3E}">
        <p14:creationId xmlns:p14="http://schemas.microsoft.com/office/powerpoint/2010/main" val="831499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3</a:t>
            </a:fld>
            <a:endParaRPr lang="en-GB"/>
          </a:p>
        </p:txBody>
      </p:sp>
    </p:spTree>
    <p:extLst>
      <p:ext uri="{BB962C8B-B14F-4D97-AF65-F5344CB8AC3E}">
        <p14:creationId xmlns:p14="http://schemas.microsoft.com/office/powerpoint/2010/main" val="417502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4</a:t>
            </a:fld>
            <a:endParaRPr lang="en-GB"/>
          </a:p>
        </p:txBody>
      </p:sp>
    </p:spTree>
    <p:extLst>
      <p:ext uri="{BB962C8B-B14F-4D97-AF65-F5344CB8AC3E}">
        <p14:creationId xmlns:p14="http://schemas.microsoft.com/office/powerpoint/2010/main" val="3014756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5</a:t>
            </a:fld>
            <a:endParaRPr lang="en-GB"/>
          </a:p>
        </p:txBody>
      </p:sp>
    </p:spTree>
    <p:extLst>
      <p:ext uri="{BB962C8B-B14F-4D97-AF65-F5344CB8AC3E}">
        <p14:creationId xmlns:p14="http://schemas.microsoft.com/office/powerpoint/2010/main" val="758655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6</a:t>
            </a:fld>
            <a:endParaRPr lang="en-GB"/>
          </a:p>
        </p:txBody>
      </p:sp>
    </p:spTree>
    <p:extLst>
      <p:ext uri="{BB962C8B-B14F-4D97-AF65-F5344CB8AC3E}">
        <p14:creationId xmlns:p14="http://schemas.microsoft.com/office/powerpoint/2010/main" val="2267141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7</a:t>
            </a:fld>
            <a:endParaRPr lang="en-GB"/>
          </a:p>
        </p:txBody>
      </p:sp>
    </p:spTree>
    <p:extLst>
      <p:ext uri="{BB962C8B-B14F-4D97-AF65-F5344CB8AC3E}">
        <p14:creationId xmlns:p14="http://schemas.microsoft.com/office/powerpoint/2010/main" val="1676652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8</a:t>
            </a:fld>
            <a:endParaRPr lang="en-GB"/>
          </a:p>
        </p:txBody>
      </p:sp>
    </p:spTree>
    <p:extLst>
      <p:ext uri="{BB962C8B-B14F-4D97-AF65-F5344CB8AC3E}">
        <p14:creationId xmlns:p14="http://schemas.microsoft.com/office/powerpoint/2010/main" val="350377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9</a:t>
            </a:fld>
            <a:endParaRPr lang="en-GB"/>
          </a:p>
        </p:txBody>
      </p:sp>
    </p:spTree>
    <p:extLst>
      <p:ext uri="{BB962C8B-B14F-4D97-AF65-F5344CB8AC3E}">
        <p14:creationId xmlns:p14="http://schemas.microsoft.com/office/powerpoint/2010/main" val="1634847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180201-ED20-4DD6-A6FE-3EA699245E1F}" type="datetimeFigureOut">
              <a:rPr lang="en-GB" smtClean="0"/>
              <a:t>29/01/2022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165964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180201-ED20-4DD6-A6FE-3EA699245E1F}" type="datetimeFigureOut">
              <a:rPr lang="en-GB" smtClean="0"/>
              <a:t>29/01/2022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944794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180201-ED20-4DD6-A6FE-3EA699245E1F}" type="datetimeFigureOut">
              <a:rPr lang="en-GB" smtClean="0"/>
              <a:t>29/01/2022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963804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180201-ED20-4DD6-A6FE-3EA699245E1F}" type="datetimeFigureOut">
              <a:rPr lang="en-GB" smtClean="0"/>
              <a:t>29/01/2022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017525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180201-ED20-4DD6-A6FE-3EA699245E1F}" type="datetimeFigureOut">
              <a:rPr lang="en-GB" smtClean="0"/>
              <a:t>29/01/2022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257523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180201-ED20-4DD6-A6FE-3EA699245E1F}" type="datetimeFigureOut">
              <a:rPr lang="en-GB" smtClean="0"/>
              <a:t>29/01/2022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468618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180201-ED20-4DD6-A6FE-3EA699245E1F}" type="datetimeFigureOut">
              <a:rPr lang="en-GB" smtClean="0"/>
              <a:t>29/01/2022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02749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180201-ED20-4DD6-A6FE-3EA699245E1F}" type="datetimeFigureOut">
              <a:rPr lang="en-GB" smtClean="0"/>
              <a:t>29/01/2022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1059437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80201-ED20-4DD6-A6FE-3EA699245E1F}" type="datetimeFigureOut">
              <a:rPr lang="en-GB" smtClean="0"/>
              <a:t>29/01/2022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2161614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180201-ED20-4DD6-A6FE-3EA699245E1F}" type="datetimeFigureOut">
              <a:rPr lang="en-GB" smtClean="0"/>
              <a:t>29/01/2022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2244578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180201-ED20-4DD6-A6FE-3EA699245E1F}" type="datetimeFigureOut">
              <a:rPr lang="en-GB" smtClean="0"/>
              <a:t>29/01/2022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901727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180201-ED20-4DD6-A6FE-3EA699245E1F}" type="datetimeFigureOut">
              <a:rPr lang="en-GB" smtClean="0"/>
              <a:t>29/01/2022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9F3EE0-03B2-44A7-AA7C-56A43F395907}" type="slidenum">
              <a:rPr lang="en-GB" smtClean="0"/>
              <a:t>‹#›</a:t>
            </a:fld>
            <a:endParaRPr lang="en-GB"/>
          </a:p>
        </p:txBody>
      </p:sp>
    </p:spTree>
    <p:extLst>
      <p:ext uri="{BB962C8B-B14F-4D97-AF65-F5344CB8AC3E}">
        <p14:creationId xmlns:p14="http://schemas.microsoft.com/office/powerpoint/2010/main" val="22281584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January 29</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The Second Warning</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253490"/>
            <a:ext cx="6995604" cy="4247317"/>
          </a:xfrm>
          <a:prstGeom prst="rect">
            <a:avLst/>
          </a:prstGeom>
          <a:noFill/>
        </p:spPr>
        <p:txBody>
          <a:bodyPr wrap="square" rtlCol="0">
            <a:spAutoFit/>
          </a:bodyPr>
          <a:lstStyle/>
          <a:p>
            <a:pPr algn="ctr"/>
            <a:r>
              <a:rPr lang="en-GB" b="1" dirty="0">
                <a:solidFill>
                  <a:srgbClr val="000099"/>
                </a:solidFill>
              </a:rPr>
              <a:t>Route map for this morning</a:t>
            </a:r>
          </a:p>
          <a:p>
            <a:pPr algn="ctr"/>
            <a:endParaRPr lang="en-GB" sz="1800" b="1" dirty="0">
              <a:solidFill>
                <a:srgbClr val="000099"/>
              </a:solidFill>
              <a:effectLst/>
              <a:ea typeface="Times New Roman" panose="02020603050405020304" pitchFamily="18" charset="0"/>
            </a:endParaRPr>
          </a:p>
          <a:p>
            <a:pPr algn="ctr"/>
            <a:r>
              <a:rPr lang="en-GB" b="1" u="sng" dirty="0">
                <a:solidFill>
                  <a:srgbClr val="000099"/>
                </a:solidFill>
                <a:ea typeface="Times New Roman" panose="02020603050405020304" pitchFamily="18" charset="0"/>
              </a:rPr>
              <a:t>“Interesting stuff”</a:t>
            </a:r>
          </a:p>
          <a:p>
            <a:pPr algn="ctr"/>
            <a:r>
              <a:rPr lang="en-GB" b="1" dirty="0">
                <a:solidFill>
                  <a:srgbClr val="000099"/>
                </a:solidFill>
                <a:ea typeface="Times New Roman" panose="02020603050405020304" pitchFamily="18" charset="0"/>
              </a:rPr>
              <a:t>The Context of Warnings</a:t>
            </a:r>
            <a:endParaRPr lang="en-GB" sz="1800" b="1" dirty="0">
              <a:solidFill>
                <a:srgbClr val="000099"/>
              </a:solidFill>
              <a:effectLst/>
              <a:ea typeface="Times New Roman" panose="02020603050405020304" pitchFamily="18" charset="0"/>
            </a:endParaRPr>
          </a:p>
          <a:p>
            <a:pPr algn="ctr"/>
            <a:r>
              <a:rPr lang="en-GB" b="1" dirty="0">
                <a:solidFill>
                  <a:srgbClr val="000099"/>
                </a:solidFill>
                <a:ea typeface="Times New Roman" panose="02020603050405020304" pitchFamily="18" charset="0"/>
              </a:rPr>
              <a:t>Moses</a:t>
            </a:r>
          </a:p>
          <a:p>
            <a:pPr algn="ctr"/>
            <a:r>
              <a:rPr lang="en-GB" b="1" dirty="0">
                <a:solidFill>
                  <a:srgbClr val="000099"/>
                </a:solidFill>
                <a:ea typeface="Times New Roman" panose="02020603050405020304" pitchFamily="18" charset="0"/>
              </a:rPr>
              <a:t>Israelites test God</a:t>
            </a:r>
          </a:p>
          <a:p>
            <a:pPr algn="ctr"/>
            <a:r>
              <a:rPr lang="en-GB" sz="1800" b="1" dirty="0">
                <a:solidFill>
                  <a:srgbClr val="000099"/>
                </a:solidFill>
                <a:effectLst/>
                <a:ea typeface="Times New Roman" panose="02020603050405020304" pitchFamily="18" charset="0"/>
              </a:rPr>
              <a:t>Israel at rest</a:t>
            </a:r>
          </a:p>
          <a:p>
            <a:pPr algn="ctr"/>
            <a:r>
              <a:rPr lang="en-GB" b="1" dirty="0">
                <a:solidFill>
                  <a:srgbClr val="000099"/>
                </a:solidFill>
                <a:ea typeface="Times New Roman" panose="02020603050405020304" pitchFamily="18" charset="0"/>
              </a:rPr>
              <a:t>Rest in Hebrew Bible (OT times)</a:t>
            </a:r>
          </a:p>
          <a:p>
            <a:pPr algn="ctr"/>
            <a:r>
              <a:rPr lang="en-GB" sz="1800" b="1" dirty="0">
                <a:solidFill>
                  <a:srgbClr val="000099"/>
                </a:solidFill>
                <a:effectLst/>
                <a:ea typeface="Times New Roman" panose="02020603050405020304" pitchFamily="18" charset="0"/>
              </a:rPr>
              <a:t>Rest in Hebrews and elsewhere (C1 audience)</a:t>
            </a:r>
          </a:p>
          <a:p>
            <a:pPr algn="ctr"/>
            <a:endParaRPr lang="en-GB" b="1" dirty="0">
              <a:solidFill>
                <a:srgbClr val="000099"/>
              </a:solidFill>
              <a:ea typeface="Times New Roman" panose="02020603050405020304" pitchFamily="18" charset="0"/>
            </a:endParaRPr>
          </a:p>
          <a:p>
            <a:pPr algn="ctr"/>
            <a:r>
              <a:rPr lang="en-GB" sz="1800" b="1" u="sng" dirty="0">
                <a:solidFill>
                  <a:srgbClr val="000099"/>
                </a:solidFill>
                <a:effectLst/>
                <a:ea typeface="Times New Roman" panose="02020603050405020304" pitchFamily="18" charset="0"/>
              </a:rPr>
              <a:t>“Serious stuff”</a:t>
            </a:r>
          </a:p>
          <a:p>
            <a:pPr algn="ctr"/>
            <a:r>
              <a:rPr lang="en-GB" sz="1800" b="1" dirty="0">
                <a:solidFill>
                  <a:srgbClr val="000099"/>
                </a:solidFill>
                <a:effectLst/>
                <a:ea typeface="Times New Roman" panose="02020603050405020304" pitchFamily="18" charset="0"/>
              </a:rPr>
              <a:t>2</a:t>
            </a:r>
            <a:r>
              <a:rPr lang="en-GB" sz="1800" b="1" baseline="30000" dirty="0">
                <a:solidFill>
                  <a:srgbClr val="000099"/>
                </a:solidFill>
                <a:effectLst/>
                <a:ea typeface="Times New Roman" panose="02020603050405020304" pitchFamily="18" charset="0"/>
              </a:rPr>
              <a:t>nd</a:t>
            </a:r>
            <a:r>
              <a:rPr lang="en-GB" sz="1800" b="1" dirty="0">
                <a:solidFill>
                  <a:srgbClr val="000099"/>
                </a:solidFill>
                <a:effectLst/>
                <a:ea typeface="Times New Roman" panose="02020603050405020304" pitchFamily="18" charset="0"/>
              </a:rPr>
              <a:t> warning: Hebrews and 1 Corinthians (C1 and C21)</a:t>
            </a:r>
          </a:p>
          <a:p>
            <a:pPr algn="ctr"/>
            <a:endParaRPr lang="en-GB" b="1" dirty="0">
              <a:solidFill>
                <a:srgbClr val="000099"/>
              </a:solidFill>
              <a:ea typeface="Times New Roman" panose="02020603050405020304" pitchFamily="18" charset="0"/>
            </a:endParaRPr>
          </a:p>
          <a:p>
            <a:pPr algn="ctr"/>
            <a:endParaRPr lang="en-GB" sz="1800" dirty="0">
              <a:solidFill>
                <a:srgbClr val="FF0000"/>
              </a:solidFill>
              <a:effectLst/>
              <a:ea typeface="Times New Roman" panose="02020603050405020304" pitchFamily="18" charset="0"/>
            </a:endParaRPr>
          </a:p>
          <a:p>
            <a:pPr algn="just"/>
            <a:endParaRPr lang="en-GB" b="1" dirty="0">
              <a:solidFill>
                <a:srgbClr val="000099"/>
              </a:solidFill>
            </a:endParaRPr>
          </a:p>
        </p:txBody>
      </p:sp>
    </p:spTree>
    <p:extLst>
      <p:ext uri="{BB962C8B-B14F-4D97-AF65-F5344CB8AC3E}">
        <p14:creationId xmlns:p14="http://schemas.microsoft.com/office/powerpoint/2010/main" val="2248424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January 29</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The Second Warning</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253490"/>
            <a:ext cx="6995604" cy="4524315"/>
          </a:xfrm>
          <a:prstGeom prst="rect">
            <a:avLst/>
          </a:prstGeom>
          <a:noFill/>
        </p:spPr>
        <p:txBody>
          <a:bodyPr wrap="square" rtlCol="0">
            <a:spAutoFit/>
          </a:bodyPr>
          <a:lstStyle/>
          <a:p>
            <a:pPr algn="ctr"/>
            <a:r>
              <a:rPr lang="en-GB" b="1" dirty="0">
                <a:solidFill>
                  <a:srgbClr val="000099"/>
                </a:solidFill>
              </a:rPr>
              <a:t>Ps 95 / Hebrews 3</a:t>
            </a:r>
          </a:p>
          <a:p>
            <a:pPr algn="just"/>
            <a:endParaRPr lang="en-GB" b="1" dirty="0">
              <a:solidFill>
                <a:srgbClr val="000099"/>
              </a:solidFill>
            </a:endParaRPr>
          </a:p>
          <a:p>
            <a:r>
              <a:rPr lang="en-GB" sz="1800"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Ps 95:7b-11. </a:t>
            </a:r>
            <a:r>
              <a:rPr lang="en-GB" sz="1800" dirty="0">
                <a:solidFill>
                  <a:srgbClr val="000099"/>
                </a:solidFill>
                <a:effectLst/>
                <a:latin typeface="Calibri" panose="020F0502020204030204" pitchFamily="34" charset="0"/>
                <a:ea typeface="Calibri" panose="020F0502020204030204" pitchFamily="34" charset="0"/>
                <a:cs typeface="Calibri" panose="020F0502020204030204" pitchFamily="34" charset="0"/>
              </a:rPr>
              <a:t>O that today you would listen to his voice! Do not harden your hearts, as at </a:t>
            </a:r>
            <a:r>
              <a:rPr lang="en-GB" sz="1800" u="sng" dirty="0" err="1">
                <a:solidFill>
                  <a:srgbClr val="FF0000"/>
                </a:solidFill>
                <a:effectLst/>
                <a:latin typeface="Calibri" panose="020F0502020204030204" pitchFamily="34" charset="0"/>
                <a:ea typeface="Calibri" panose="020F0502020204030204" pitchFamily="34" charset="0"/>
                <a:cs typeface="Calibri" panose="020F0502020204030204" pitchFamily="34" charset="0"/>
              </a:rPr>
              <a:t>Meribah</a:t>
            </a:r>
            <a:r>
              <a:rPr lang="en-GB" sz="1800" dirty="0">
                <a:solidFill>
                  <a:srgbClr val="000099"/>
                </a:solidFill>
                <a:effectLst/>
                <a:latin typeface="Calibri" panose="020F0502020204030204" pitchFamily="34" charset="0"/>
                <a:ea typeface="Calibri" panose="020F0502020204030204" pitchFamily="34" charset="0"/>
                <a:cs typeface="Calibri" panose="020F0502020204030204" pitchFamily="34" charset="0"/>
              </a:rPr>
              <a:t>, as </a:t>
            </a:r>
            <a:r>
              <a:rPr lang="en-GB" sz="1800" dirty="0">
                <a:solidFill>
                  <a:schemeClr val="accent2">
                    <a:lumMod val="50000"/>
                  </a:schemeClr>
                </a:solidFill>
                <a:effectLst/>
                <a:latin typeface="Calibri" panose="020F0502020204030204" pitchFamily="34" charset="0"/>
                <a:ea typeface="Calibri" panose="020F0502020204030204" pitchFamily="34" charset="0"/>
                <a:cs typeface="Calibri" panose="020F0502020204030204" pitchFamily="34" charset="0"/>
              </a:rPr>
              <a:t>on the day </a:t>
            </a:r>
            <a:r>
              <a:rPr lang="en-GB" sz="1800" dirty="0">
                <a:solidFill>
                  <a:srgbClr val="000099"/>
                </a:solidFill>
                <a:effectLst/>
                <a:latin typeface="Calibri" panose="020F0502020204030204" pitchFamily="34" charset="0"/>
                <a:ea typeface="Calibri" panose="020F0502020204030204" pitchFamily="34" charset="0"/>
                <a:cs typeface="Calibri" panose="020F0502020204030204" pitchFamily="34" charset="0"/>
              </a:rPr>
              <a:t>at </a:t>
            </a:r>
            <a:r>
              <a:rPr lang="en-GB" sz="1800" u="sng" dirty="0" err="1">
                <a:solidFill>
                  <a:srgbClr val="FF0000"/>
                </a:solidFill>
                <a:effectLst/>
                <a:latin typeface="Calibri" panose="020F0502020204030204" pitchFamily="34" charset="0"/>
                <a:ea typeface="Calibri" panose="020F0502020204030204" pitchFamily="34" charset="0"/>
                <a:cs typeface="Calibri" panose="020F0502020204030204" pitchFamily="34" charset="0"/>
              </a:rPr>
              <a:t>Massah</a:t>
            </a:r>
            <a:r>
              <a:rPr lang="en-GB" sz="1800" dirty="0">
                <a:solidFill>
                  <a:srgbClr val="000099"/>
                </a:solidFill>
                <a:effectLst/>
                <a:latin typeface="Calibri" panose="020F0502020204030204" pitchFamily="34" charset="0"/>
                <a:ea typeface="Calibri" panose="020F0502020204030204" pitchFamily="34" charset="0"/>
                <a:cs typeface="Calibri" panose="020F0502020204030204" pitchFamily="34" charset="0"/>
              </a:rPr>
              <a:t> in the wilderness, when your ancestors tested me,  and put me to the proof, though they had seen my work. For </a:t>
            </a:r>
            <a:r>
              <a:rPr lang="en-GB" sz="1800" dirty="0">
                <a:solidFill>
                  <a:schemeClr val="accent2">
                    <a:lumMod val="50000"/>
                  </a:schemeClr>
                </a:solidFill>
                <a:effectLst/>
                <a:latin typeface="Calibri" panose="020F0502020204030204" pitchFamily="34" charset="0"/>
                <a:ea typeface="Calibri" panose="020F0502020204030204" pitchFamily="34" charset="0"/>
                <a:cs typeface="Calibri" panose="020F0502020204030204" pitchFamily="34" charset="0"/>
              </a:rPr>
              <a:t>forty years </a:t>
            </a:r>
            <a:r>
              <a:rPr lang="en-GB" sz="1800" dirty="0">
                <a:solidFill>
                  <a:srgbClr val="000099"/>
                </a:solidFill>
                <a:effectLst/>
                <a:latin typeface="Calibri" panose="020F0502020204030204" pitchFamily="34" charset="0"/>
                <a:ea typeface="Calibri" panose="020F0502020204030204" pitchFamily="34" charset="0"/>
                <a:cs typeface="Calibri" panose="020F0502020204030204" pitchFamily="34" charset="0"/>
              </a:rPr>
              <a:t>I loathed that generation and said, ‘They are a people whose hearts go astray, and they do not regard my ways.’</a:t>
            </a:r>
            <a:r>
              <a:rPr lang="en-GB" sz="1800" baseline="30000" dirty="0">
                <a:solidFill>
                  <a:srgbClr val="000099"/>
                </a:solidFill>
                <a:effectLst/>
                <a:latin typeface="Calibri" panose="020F0502020204030204" pitchFamily="34" charset="0"/>
                <a:ea typeface="Calibri" panose="020F0502020204030204" pitchFamily="34" charset="0"/>
                <a:cs typeface="Calibri" panose="020F0502020204030204" pitchFamily="34" charset="0"/>
              </a:rPr>
              <a:t> </a:t>
            </a:r>
            <a:r>
              <a:rPr lang="en-GB" sz="1800" dirty="0">
                <a:solidFill>
                  <a:srgbClr val="008000"/>
                </a:solidFill>
                <a:effectLst/>
                <a:latin typeface="Calibri" panose="020F0502020204030204" pitchFamily="34" charset="0"/>
                <a:ea typeface="Calibri" panose="020F0502020204030204" pitchFamily="34" charset="0"/>
                <a:cs typeface="Calibri" panose="020F0502020204030204" pitchFamily="34" charset="0"/>
              </a:rPr>
              <a:t>Therefore in my anger I swore, ‘They shall not enter my rest</a:t>
            </a:r>
            <a:r>
              <a:rPr lang="en-GB" sz="1800" dirty="0">
                <a:solidFill>
                  <a:srgbClr val="000099"/>
                </a:solidFill>
                <a:effectLst/>
                <a:latin typeface="Calibri" panose="020F0502020204030204" pitchFamily="34" charset="0"/>
                <a:ea typeface="Calibri" panose="020F0502020204030204" pitchFamily="34" charset="0"/>
                <a:cs typeface="Calibri" panose="020F0502020204030204" pitchFamily="34" charset="0"/>
              </a:rPr>
              <a:t>.’</a:t>
            </a:r>
            <a:endParaRPr lang="en-GB" sz="1800"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GB" dirty="0">
              <a:solidFill>
                <a:srgbClr val="000099"/>
              </a:solidFill>
              <a:latin typeface="Calibri" panose="020F0502020204030204" pitchFamily="34" charset="0"/>
              <a:ea typeface="Times New Roman" panose="02020603050405020304" pitchFamily="18" charset="0"/>
            </a:endParaRPr>
          </a:p>
          <a:p>
            <a:pPr algn="just"/>
            <a:r>
              <a:rPr lang="en-GB" sz="1800" dirty="0">
                <a:solidFill>
                  <a:srgbClr val="000099"/>
                </a:solidFill>
                <a:effectLst/>
                <a:latin typeface="Calibri" panose="020F0502020204030204" pitchFamily="34" charset="0"/>
                <a:ea typeface="Times New Roman" panose="02020603050405020304" pitchFamily="18" charset="0"/>
              </a:rPr>
              <a:t>Hb 3: 7-11. ‘Today, if you hear his voice, do not harden your hearts as in the </a:t>
            </a:r>
            <a:r>
              <a:rPr lang="en-GB" sz="1800" u="sng" dirty="0">
                <a:solidFill>
                  <a:srgbClr val="FF0000"/>
                </a:solidFill>
                <a:effectLst/>
                <a:latin typeface="Calibri" panose="020F0502020204030204" pitchFamily="34" charset="0"/>
                <a:ea typeface="Times New Roman" panose="02020603050405020304" pitchFamily="18" charset="0"/>
              </a:rPr>
              <a:t>rebellion</a:t>
            </a:r>
            <a:r>
              <a:rPr lang="en-GB" sz="1800" dirty="0">
                <a:solidFill>
                  <a:srgbClr val="000099"/>
                </a:solidFill>
                <a:effectLst/>
                <a:latin typeface="Calibri" panose="020F0502020204030204" pitchFamily="34" charset="0"/>
                <a:ea typeface="Times New Roman" panose="02020603050405020304" pitchFamily="18" charset="0"/>
              </a:rPr>
              <a:t>, as on the day of </a:t>
            </a:r>
            <a:r>
              <a:rPr lang="en-GB" sz="1800" u="sng" dirty="0">
                <a:solidFill>
                  <a:srgbClr val="FF0000"/>
                </a:solidFill>
                <a:effectLst/>
                <a:latin typeface="Calibri" panose="020F0502020204030204" pitchFamily="34" charset="0"/>
                <a:ea typeface="Times New Roman" panose="02020603050405020304" pitchFamily="18" charset="0"/>
              </a:rPr>
              <a:t>testing</a:t>
            </a:r>
            <a:r>
              <a:rPr lang="en-GB" sz="1800" dirty="0">
                <a:solidFill>
                  <a:srgbClr val="000099"/>
                </a:solidFill>
                <a:effectLst/>
                <a:latin typeface="Calibri" panose="020F0502020204030204" pitchFamily="34" charset="0"/>
                <a:ea typeface="Times New Roman" panose="02020603050405020304" pitchFamily="18" charset="0"/>
              </a:rPr>
              <a:t> in the wilderness, where your ancestors put me to the test,</a:t>
            </a:r>
            <a:r>
              <a:rPr lang="en-GB" dirty="0">
                <a:solidFill>
                  <a:srgbClr val="000099"/>
                </a:solidFill>
                <a:latin typeface="Calibri" panose="020F0502020204030204" pitchFamily="34" charset="0"/>
                <a:ea typeface="Times New Roman" panose="02020603050405020304" pitchFamily="18" charset="0"/>
              </a:rPr>
              <a:t> </a:t>
            </a:r>
            <a:r>
              <a:rPr lang="en-GB" sz="1800" dirty="0">
                <a:solidFill>
                  <a:schemeClr val="accent2">
                    <a:lumMod val="50000"/>
                  </a:schemeClr>
                </a:solidFill>
                <a:effectLst/>
                <a:latin typeface="Calibri" panose="020F0502020204030204" pitchFamily="34" charset="0"/>
                <a:ea typeface="Times New Roman" panose="02020603050405020304" pitchFamily="18" charset="0"/>
              </a:rPr>
              <a:t>though they had seen my works for forty years</a:t>
            </a:r>
            <a:r>
              <a:rPr lang="en-GB" sz="1800" dirty="0">
                <a:solidFill>
                  <a:srgbClr val="000099"/>
                </a:solidFill>
                <a:effectLst/>
                <a:latin typeface="Calibri" panose="020F0502020204030204" pitchFamily="34" charset="0"/>
                <a:ea typeface="Times New Roman" panose="02020603050405020304" pitchFamily="18" charset="0"/>
              </a:rPr>
              <a:t>. Therefore I was angry with that generation, and I said, “They always go astray in their hearts, and they have not known my ways.” </a:t>
            </a:r>
            <a:r>
              <a:rPr lang="en-GB" sz="1800" dirty="0">
                <a:solidFill>
                  <a:srgbClr val="008000"/>
                </a:solidFill>
                <a:effectLst/>
                <a:latin typeface="Calibri" panose="020F0502020204030204" pitchFamily="34" charset="0"/>
                <a:ea typeface="Times New Roman" panose="02020603050405020304" pitchFamily="18" charset="0"/>
              </a:rPr>
              <a:t>As in my anger I swore, “They will not enter my rest.”’</a:t>
            </a:r>
            <a:r>
              <a:rPr lang="en-GB" sz="1800" dirty="0">
                <a:solidFill>
                  <a:srgbClr val="008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solidFill>
                <a:srgbClr val="008000"/>
              </a:solidFill>
              <a:effectLst/>
              <a:latin typeface="Times New Roman" panose="02020603050405020304" pitchFamily="18" charset="0"/>
              <a:ea typeface="Times New Roman" panose="02020603050405020304" pitchFamily="18" charset="0"/>
            </a:endParaRPr>
          </a:p>
          <a:p>
            <a:endParaRPr lang="en-GB" b="1" dirty="0">
              <a:solidFill>
                <a:srgbClr val="000099"/>
              </a:solidFill>
            </a:endParaRPr>
          </a:p>
        </p:txBody>
      </p:sp>
    </p:spTree>
    <p:extLst>
      <p:ext uri="{BB962C8B-B14F-4D97-AF65-F5344CB8AC3E}">
        <p14:creationId xmlns:p14="http://schemas.microsoft.com/office/powerpoint/2010/main" val="1559373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January 29</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The Second Warning</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253490"/>
            <a:ext cx="6995604" cy="3693319"/>
          </a:xfrm>
          <a:prstGeom prst="rect">
            <a:avLst/>
          </a:prstGeom>
          <a:noFill/>
        </p:spPr>
        <p:txBody>
          <a:bodyPr wrap="square" rtlCol="0">
            <a:spAutoFit/>
          </a:bodyPr>
          <a:lstStyle/>
          <a:p>
            <a:pPr algn="ctr"/>
            <a:r>
              <a:rPr lang="en-GB" b="1" dirty="0">
                <a:solidFill>
                  <a:srgbClr val="000099"/>
                </a:solidFill>
              </a:rPr>
              <a:t>Rest for the Israelites</a:t>
            </a:r>
          </a:p>
          <a:p>
            <a:pPr algn="ctr"/>
            <a:endParaRPr lang="en-GB" b="1" dirty="0">
              <a:solidFill>
                <a:srgbClr val="000099"/>
              </a:solidFill>
            </a:endParaRPr>
          </a:p>
          <a:p>
            <a:pPr algn="just"/>
            <a:r>
              <a:rPr lang="en-GB" b="1" dirty="0">
                <a:solidFill>
                  <a:srgbClr val="000099"/>
                </a:solidFill>
              </a:rPr>
              <a:t>Joshua 11:23. </a:t>
            </a:r>
            <a:r>
              <a:rPr lang="en-GB" dirty="0">
                <a:solidFill>
                  <a:srgbClr val="000099"/>
                </a:solidFill>
              </a:rPr>
              <a:t>Joshua took the whole land, according to all that the </a:t>
            </a:r>
            <a:r>
              <a:rPr lang="en-GB" cap="small" dirty="0">
                <a:solidFill>
                  <a:srgbClr val="000099"/>
                </a:solidFill>
                <a:effectLst/>
              </a:rPr>
              <a:t>Lord</a:t>
            </a:r>
            <a:r>
              <a:rPr lang="en-GB" dirty="0">
                <a:solidFill>
                  <a:srgbClr val="000099"/>
                </a:solidFill>
              </a:rPr>
              <a:t> had spoken to Moses; and Joshua gave it for an inheritance to Israel according to their tribal allotments. And the land had rest from war.</a:t>
            </a:r>
          </a:p>
          <a:p>
            <a:pPr algn="just"/>
            <a:endParaRPr lang="en-GB" b="1" dirty="0">
              <a:solidFill>
                <a:srgbClr val="000099"/>
              </a:solidFill>
            </a:endParaRPr>
          </a:p>
          <a:p>
            <a:pPr algn="just"/>
            <a:r>
              <a:rPr lang="en-GB" b="1" dirty="0">
                <a:solidFill>
                  <a:srgbClr val="000099"/>
                </a:solidFill>
              </a:rPr>
              <a:t>Joshua 21:44. </a:t>
            </a:r>
            <a:r>
              <a:rPr lang="en-GB" dirty="0">
                <a:solidFill>
                  <a:srgbClr val="000099"/>
                </a:solidFill>
              </a:rPr>
              <a:t>And the </a:t>
            </a:r>
            <a:r>
              <a:rPr lang="en-GB" cap="small" dirty="0">
                <a:solidFill>
                  <a:srgbClr val="000099"/>
                </a:solidFill>
                <a:effectLst/>
              </a:rPr>
              <a:t>Lord</a:t>
            </a:r>
            <a:r>
              <a:rPr lang="en-GB" dirty="0">
                <a:solidFill>
                  <a:srgbClr val="000099"/>
                </a:solidFill>
              </a:rPr>
              <a:t> gave them rest on every side just as he had sworn to their ancestors; not one of all their enemies had withstood them, for the </a:t>
            </a:r>
            <a:r>
              <a:rPr lang="en-GB" cap="small" dirty="0">
                <a:solidFill>
                  <a:srgbClr val="000099"/>
                </a:solidFill>
                <a:effectLst/>
              </a:rPr>
              <a:t>Lord</a:t>
            </a:r>
            <a:r>
              <a:rPr lang="en-GB" dirty="0">
                <a:solidFill>
                  <a:srgbClr val="000099"/>
                </a:solidFill>
              </a:rPr>
              <a:t> had given all their enemies into their hands. </a:t>
            </a:r>
            <a:endParaRPr lang="en-GB" b="1" dirty="0">
              <a:solidFill>
                <a:srgbClr val="000099"/>
              </a:solidFill>
            </a:endParaRPr>
          </a:p>
          <a:p>
            <a:pPr algn="just"/>
            <a:endParaRPr lang="en-GB" b="1" dirty="0">
              <a:solidFill>
                <a:srgbClr val="000099"/>
              </a:solidFill>
            </a:endParaRPr>
          </a:p>
          <a:p>
            <a:pPr algn="just"/>
            <a:r>
              <a:rPr lang="en-GB" b="1" dirty="0">
                <a:solidFill>
                  <a:srgbClr val="000099"/>
                </a:solidFill>
              </a:rPr>
              <a:t>Judges 5:31. </a:t>
            </a:r>
            <a:r>
              <a:rPr lang="en-GB" dirty="0">
                <a:solidFill>
                  <a:srgbClr val="000099"/>
                </a:solidFill>
              </a:rPr>
              <a:t>And the land had rest for forty years.</a:t>
            </a:r>
          </a:p>
          <a:p>
            <a:pPr algn="just"/>
            <a:endParaRPr lang="en-GB" b="1" dirty="0">
              <a:solidFill>
                <a:srgbClr val="000099"/>
              </a:solidFill>
            </a:endParaRPr>
          </a:p>
          <a:p>
            <a:pPr algn="just"/>
            <a:endParaRPr lang="en-GB" b="1" dirty="0">
              <a:solidFill>
                <a:srgbClr val="000099"/>
              </a:solidFill>
            </a:endParaRPr>
          </a:p>
        </p:txBody>
      </p:sp>
    </p:spTree>
    <p:extLst>
      <p:ext uri="{BB962C8B-B14F-4D97-AF65-F5344CB8AC3E}">
        <p14:creationId xmlns:p14="http://schemas.microsoft.com/office/powerpoint/2010/main" val="134567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January 29</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The Second Warning</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253490"/>
            <a:ext cx="6995604" cy="4524315"/>
          </a:xfrm>
          <a:prstGeom prst="rect">
            <a:avLst/>
          </a:prstGeom>
          <a:noFill/>
        </p:spPr>
        <p:txBody>
          <a:bodyPr wrap="square" rtlCol="0">
            <a:spAutoFit/>
          </a:bodyPr>
          <a:lstStyle/>
          <a:p>
            <a:pPr algn="ctr"/>
            <a:r>
              <a:rPr lang="en-GB" b="1" dirty="0">
                <a:solidFill>
                  <a:srgbClr val="000099"/>
                </a:solidFill>
              </a:rPr>
              <a:t>Rest according to David, Solomon, Jesus and Hebrews</a:t>
            </a:r>
          </a:p>
          <a:p>
            <a:pPr algn="ctr"/>
            <a:endParaRPr lang="en-GB" b="1" dirty="0">
              <a:solidFill>
                <a:srgbClr val="000099"/>
              </a:solidFill>
            </a:endParaRPr>
          </a:p>
          <a:p>
            <a:pPr algn="just"/>
            <a:r>
              <a:rPr lang="en-GB" b="1" dirty="0">
                <a:solidFill>
                  <a:srgbClr val="000099"/>
                </a:solidFill>
              </a:rPr>
              <a:t>1 Chron 23:25. </a:t>
            </a:r>
            <a:r>
              <a:rPr lang="en-GB" dirty="0">
                <a:solidFill>
                  <a:srgbClr val="000099"/>
                </a:solidFill>
              </a:rPr>
              <a:t>For David said, ‘The </a:t>
            </a:r>
            <a:r>
              <a:rPr lang="en-GB" cap="small" dirty="0">
                <a:solidFill>
                  <a:srgbClr val="000099"/>
                </a:solidFill>
                <a:effectLst/>
              </a:rPr>
              <a:t>Lord</a:t>
            </a:r>
            <a:r>
              <a:rPr lang="en-GB" dirty="0">
                <a:solidFill>
                  <a:srgbClr val="000099"/>
                </a:solidFill>
              </a:rPr>
              <a:t>, the God of Israel, has given rest to his people; and he resides in Jerusalem for ever.   (David’s ‘final’ speech.)</a:t>
            </a:r>
          </a:p>
          <a:p>
            <a:pPr algn="just"/>
            <a:endParaRPr lang="en-GB" b="1" dirty="0">
              <a:solidFill>
                <a:srgbClr val="000099"/>
              </a:solidFill>
            </a:endParaRPr>
          </a:p>
          <a:p>
            <a:pPr algn="just"/>
            <a:r>
              <a:rPr lang="en-GB" b="1" dirty="0">
                <a:solidFill>
                  <a:srgbClr val="000099"/>
                </a:solidFill>
              </a:rPr>
              <a:t>Proverbs 19:23. </a:t>
            </a:r>
            <a:r>
              <a:rPr lang="en-GB" dirty="0">
                <a:solidFill>
                  <a:srgbClr val="000099"/>
                </a:solidFill>
              </a:rPr>
              <a:t>The fear of the </a:t>
            </a:r>
            <a:r>
              <a:rPr lang="en-GB" cap="small" dirty="0">
                <a:solidFill>
                  <a:srgbClr val="000099"/>
                </a:solidFill>
                <a:effectLst/>
              </a:rPr>
              <a:t>Lord</a:t>
            </a:r>
            <a:r>
              <a:rPr lang="en-GB" dirty="0">
                <a:solidFill>
                  <a:srgbClr val="000099"/>
                </a:solidFill>
              </a:rPr>
              <a:t> is life indeed; filled with it one rests secure and suffers no harm</a:t>
            </a:r>
            <a:r>
              <a:rPr lang="en-GB" b="1" dirty="0">
                <a:solidFill>
                  <a:srgbClr val="000099"/>
                </a:solidFill>
              </a:rPr>
              <a:t> </a:t>
            </a:r>
          </a:p>
          <a:p>
            <a:pPr algn="just"/>
            <a:endParaRPr lang="en-GB" b="1" dirty="0">
              <a:solidFill>
                <a:srgbClr val="000099"/>
              </a:solidFill>
            </a:endParaRPr>
          </a:p>
          <a:p>
            <a:pPr algn="just"/>
            <a:r>
              <a:rPr lang="en-GB" b="1" dirty="0">
                <a:solidFill>
                  <a:srgbClr val="000099"/>
                </a:solidFill>
              </a:rPr>
              <a:t>Psalm 37. </a:t>
            </a:r>
            <a:r>
              <a:rPr lang="en-GB" dirty="0">
                <a:solidFill>
                  <a:srgbClr val="000099"/>
                </a:solidFill>
              </a:rPr>
              <a:t>A Psalm of trust. (Go read it!)</a:t>
            </a:r>
          </a:p>
          <a:p>
            <a:pPr algn="just"/>
            <a:endParaRPr lang="en-GB" dirty="0">
              <a:solidFill>
                <a:srgbClr val="000099"/>
              </a:solidFill>
            </a:endParaRPr>
          </a:p>
          <a:p>
            <a:pPr algn="just"/>
            <a:r>
              <a:rPr lang="en-GB" b="1" dirty="0">
                <a:solidFill>
                  <a:srgbClr val="000099"/>
                </a:solidFill>
              </a:rPr>
              <a:t>Matthew 11:28. </a:t>
            </a:r>
            <a:r>
              <a:rPr lang="en-GB" dirty="0">
                <a:solidFill>
                  <a:srgbClr val="000099"/>
                </a:solidFill>
              </a:rPr>
              <a:t>Come to me, all you that are weary and are carrying heavy burdens, and I will give you rest</a:t>
            </a:r>
          </a:p>
          <a:p>
            <a:pPr algn="just"/>
            <a:endParaRPr lang="en-GB" b="1" dirty="0">
              <a:solidFill>
                <a:srgbClr val="000099"/>
              </a:solidFill>
            </a:endParaRPr>
          </a:p>
          <a:p>
            <a:pPr algn="just"/>
            <a:r>
              <a:rPr lang="en-GB" b="1" dirty="0">
                <a:solidFill>
                  <a:srgbClr val="000099"/>
                </a:solidFill>
              </a:rPr>
              <a:t>Hebrews </a:t>
            </a:r>
            <a:r>
              <a:rPr lang="en-GB" dirty="0">
                <a:solidFill>
                  <a:srgbClr val="000099"/>
                </a:solidFill>
              </a:rPr>
              <a:t>4:9. So then, a </a:t>
            </a:r>
            <a:r>
              <a:rPr lang="en-GB" b="1" dirty="0">
                <a:solidFill>
                  <a:srgbClr val="000099"/>
                </a:solidFill>
              </a:rPr>
              <a:t>sabbath</a:t>
            </a:r>
            <a:r>
              <a:rPr lang="en-GB" dirty="0">
                <a:solidFill>
                  <a:srgbClr val="000099"/>
                </a:solidFill>
              </a:rPr>
              <a:t> </a:t>
            </a:r>
            <a:r>
              <a:rPr lang="en-GB" b="1" dirty="0">
                <a:solidFill>
                  <a:srgbClr val="000099"/>
                </a:solidFill>
              </a:rPr>
              <a:t>rest</a:t>
            </a:r>
            <a:r>
              <a:rPr lang="en-GB" dirty="0">
                <a:solidFill>
                  <a:srgbClr val="000099"/>
                </a:solidFill>
              </a:rPr>
              <a:t> still remains for the people of God; </a:t>
            </a:r>
          </a:p>
          <a:p>
            <a:pPr algn="just"/>
            <a:endParaRPr lang="en-GB" b="1" dirty="0">
              <a:solidFill>
                <a:srgbClr val="000099"/>
              </a:solidFill>
            </a:endParaRPr>
          </a:p>
        </p:txBody>
      </p:sp>
    </p:spTree>
    <p:extLst>
      <p:ext uri="{BB962C8B-B14F-4D97-AF65-F5344CB8AC3E}">
        <p14:creationId xmlns:p14="http://schemas.microsoft.com/office/powerpoint/2010/main" val="4291984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January 29</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The Second Warning</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253490"/>
            <a:ext cx="6995604" cy="3693319"/>
          </a:xfrm>
          <a:prstGeom prst="rect">
            <a:avLst/>
          </a:prstGeom>
          <a:noFill/>
        </p:spPr>
        <p:txBody>
          <a:bodyPr wrap="square" rtlCol="0">
            <a:spAutoFit/>
          </a:bodyPr>
          <a:lstStyle/>
          <a:p>
            <a:pPr algn="ctr"/>
            <a:r>
              <a:rPr lang="en-GB" b="1" dirty="0">
                <a:solidFill>
                  <a:srgbClr val="000099"/>
                </a:solidFill>
              </a:rPr>
              <a:t>Rest</a:t>
            </a:r>
          </a:p>
          <a:p>
            <a:pPr marL="342900" indent="-342900" algn="just">
              <a:buAutoNum type="arabicPeriod"/>
            </a:pPr>
            <a:r>
              <a:rPr lang="en-GB" b="1" dirty="0">
                <a:solidFill>
                  <a:srgbClr val="000099"/>
                </a:solidFill>
              </a:rPr>
              <a:t>Stopping</a:t>
            </a:r>
          </a:p>
          <a:p>
            <a:pPr marL="342900" indent="-342900" algn="just">
              <a:buAutoNum type="arabicPeriod"/>
            </a:pPr>
            <a:r>
              <a:rPr lang="en-GB" b="1" dirty="0">
                <a:solidFill>
                  <a:srgbClr val="000099"/>
                </a:solidFill>
              </a:rPr>
              <a:t>Cessation of work or activity</a:t>
            </a:r>
          </a:p>
          <a:p>
            <a:pPr marL="342900" indent="-342900" algn="just">
              <a:buAutoNum type="arabicPeriod"/>
            </a:pPr>
            <a:r>
              <a:rPr lang="en-GB" b="1" dirty="0">
                <a:solidFill>
                  <a:srgbClr val="000099"/>
                </a:solidFill>
              </a:rPr>
              <a:t>Place where one rests and lives</a:t>
            </a:r>
          </a:p>
          <a:p>
            <a:pPr marL="342900" indent="-342900" algn="just">
              <a:buAutoNum type="arabicPeriod"/>
            </a:pPr>
            <a:endParaRPr lang="en-GB" b="1" dirty="0">
              <a:solidFill>
                <a:srgbClr val="000099"/>
              </a:solidFill>
            </a:endParaRPr>
          </a:p>
          <a:p>
            <a:pPr algn="just"/>
            <a:r>
              <a:rPr lang="en-GB" b="1" dirty="0">
                <a:solidFill>
                  <a:srgbClr val="000099"/>
                </a:solidFill>
              </a:rPr>
              <a:t>Rest for the Israelite in the land of Canaan </a:t>
            </a:r>
          </a:p>
          <a:p>
            <a:pPr algn="just"/>
            <a:r>
              <a:rPr lang="en-GB" b="1" dirty="0">
                <a:solidFill>
                  <a:srgbClr val="000099"/>
                </a:solidFill>
              </a:rPr>
              <a:t>Rest for the Israelites in Jerusalem. </a:t>
            </a:r>
          </a:p>
          <a:p>
            <a:pPr algn="just"/>
            <a:r>
              <a:rPr lang="en-GB" b="1" dirty="0">
                <a:solidFill>
                  <a:srgbClr val="000099"/>
                </a:solidFill>
              </a:rPr>
              <a:t>Levites (1 </a:t>
            </a:r>
            <a:r>
              <a:rPr lang="en-GB" b="1" dirty="0" err="1">
                <a:solidFill>
                  <a:srgbClr val="000099"/>
                </a:solidFill>
              </a:rPr>
              <a:t>Chr</a:t>
            </a:r>
            <a:r>
              <a:rPr lang="en-GB" b="1" dirty="0">
                <a:solidFill>
                  <a:srgbClr val="000099"/>
                </a:solidFill>
              </a:rPr>
              <a:t> 23:25 ref David) – no more moving the tabernacle around</a:t>
            </a:r>
          </a:p>
          <a:p>
            <a:pPr algn="just"/>
            <a:endParaRPr lang="en-GB" b="1" dirty="0">
              <a:solidFill>
                <a:srgbClr val="000099"/>
              </a:solidFill>
            </a:endParaRPr>
          </a:p>
          <a:p>
            <a:pPr algn="just"/>
            <a:r>
              <a:rPr lang="en-GB" b="1" dirty="0">
                <a:solidFill>
                  <a:srgbClr val="000099"/>
                </a:solidFill>
              </a:rPr>
              <a:t>Is 66:1 Thus says the </a:t>
            </a:r>
            <a:r>
              <a:rPr lang="en-GB" b="1" cap="small" dirty="0">
                <a:solidFill>
                  <a:srgbClr val="000099"/>
                </a:solidFill>
                <a:effectLst/>
              </a:rPr>
              <a:t>Lord</a:t>
            </a:r>
            <a:r>
              <a:rPr lang="en-GB" b="1" dirty="0">
                <a:solidFill>
                  <a:srgbClr val="000099"/>
                </a:solidFill>
              </a:rPr>
              <a:t>: Heaven is my throne and the earth is my footstool; what is the house that you would build for me, and what is my resting-place?</a:t>
            </a:r>
          </a:p>
          <a:p>
            <a:pPr algn="just"/>
            <a:endParaRPr lang="en-GB" b="1" dirty="0">
              <a:solidFill>
                <a:srgbClr val="000099"/>
              </a:solidFill>
            </a:endParaRPr>
          </a:p>
        </p:txBody>
      </p:sp>
    </p:spTree>
    <p:extLst>
      <p:ext uri="{BB962C8B-B14F-4D97-AF65-F5344CB8AC3E}">
        <p14:creationId xmlns:p14="http://schemas.microsoft.com/office/powerpoint/2010/main" val="1802709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January 29</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The Second Warning</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253490"/>
            <a:ext cx="6995604" cy="5355312"/>
          </a:xfrm>
          <a:prstGeom prst="rect">
            <a:avLst/>
          </a:prstGeom>
          <a:noFill/>
        </p:spPr>
        <p:txBody>
          <a:bodyPr wrap="square" rtlCol="0">
            <a:spAutoFit/>
          </a:bodyPr>
          <a:lstStyle/>
          <a:p>
            <a:pPr algn="ctr"/>
            <a:r>
              <a:rPr lang="en-GB" b="1" dirty="0">
                <a:solidFill>
                  <a:srgbClr val="000099"/>
                </a:solidFill>
              </a:rPr>
              <a:t>Rest</a:t>
            </a:r>
          </a:p>
          <a:p>
            <a:pPr algn="just"/>
            <a:endParaRPr lang="en-GB" b="1" dirty="0">
              <a:solidFill>
                <a:srgbClr val="000099"/>
              </a:solidFill>
            </a:endParaRPr>
          </a:p>
          <a:p>
            <a:pPr algn="just"/>
            <a:r>
              <a:rPr lang="en-GB" b="1" dirty="0">
                <a:solidFill>
                  <a:srgbClr val="000099"/>
                </a:solidFill>
              </a:rPr>
              <a:t>Gnostic ideas of “rest” likely to have come from Hebrews’ thought</a:t>
            </a:r>
          </a:p>
          <a:p>
            <a:pPr algn="just"/>
            <a:endParaRPr lang="en-GB" b="1" dirty="0">
              <a:solidFill>
                <a:srgbClr val="000099"/>
              </a:solidFill>
            </a:endParaRPr>
          </a:p>
          <a:p>
            <a:pPr algn="just"/>
            <a:r>
              <a:rPr lang="en-GB" b="1" dirty="0">
                <a:solidFill>
                  <a:srgbClr val="000099"/>
                </a:solidFill>
              </a:rPr>
              <a:t>Middle Platonism  (~90bce – C3): Rest as the highest realm of being in contrast to the constantly changing material world</a:t>
            </a:r>
          </a:p>
          <a:p>
            <a:pPr algn="just"/>
            <a:endParaRPr lang="en-GB" b="1" dirty="0">
              <a:solidFill>
                <a:srgbClr val="000099"/>
              </a:solidFill>
            </a:endParaRPr>
          </a:p>
          <a:p>
            <a:pPr algn="just"/>
            <a:r>
              <a:rPr lang="en-GB" b="1" dirty="0">
                <a:solidFill>
                  <a:srgbClr val="000099"/>
                </a:solidFill>
              </a:rPr>
              <a:t>Philo: Rest belongs in the fullest sense to God and to him alone</a:t>
            </a:r>
          </a:p>
          <a:p>
            <a:pPr algn="just"/>
            <a:r>
              <a:rPr lang="en-GB" b="1" dirty="0">
                <a:solidFill>
                  <a:srgbClr val="000099"/>
                </a:solidFill>
              </a:rPr>
              <a:t>	often identifies God’s rest with Sabbath – both being symbols of 	transcendence</a:t>
            </a:r>
          </a:p>
          <a:p>
            <a:pPr algn="just"/>
            <a:endParaRPr lang="en-GB" b="1" dirty="0">
              <a:solidFill>
                <a:srgbClr val="000099"/>
              </a:solidFill>
            </a:endParaRPr>
          </a:p>
          <a:p>
            <a:pPr algn="just"/>
            <a:r>
              <a:rPr lang="en-GB" b="1" dirty="0">
                <a:solidFill>
                  <a:srgbClr val="000099"/>
                </a:solidFill>
              </a:rPr>
              <a:t>Apocalyptic texts: Rest identified with a restored paradise</a:t>
            </a:r>
          </a:p>
          <a:p>
            <a:pPr algn="just"/>
            <a:endParaRPr lang="en-GB" b="1" dirty="0">
              <a:solidFill>
                <a:srgbClr val="000099"/>
              </a:solidFill>
            </a:endParaRPr>
          </a:p>
          <a:p>
            <a:pPr algn="just"/>
            <a:r>
              <a:rPr lang="en-GB" b="1" dirty="0">
                <a:solidFill>
                  <a:srgbClr val="000099"/>
                </a:solidFill>
              </a:rPr>
              <a:t>Rabbinic texts: interpret Ps 95 as the coming aeon and Sabbath as the foreshadowing of the coming kingdom</a:t>
            </a:r>
          </a:p>
          <a:p>
            <a:pPr algn="just"/>
            <a:endParaRPr lang="en-GB" b="1" dirty="0">
              <a:solidFill>
                <a:srgbClr val="000099"/>
              </a:solidFill>
            </a:endParaRPr>
          </a:p>
          <a:p>
            <a:pPr algn="just"/>
            <a:r>
              <a:rPr lang="en-GB" b="1" dirty="0" err="1">
                <a:solidFill>
                  <a:srgbClr val="000099"/>
                </a:solidFill>
                <a:latin typeface="Calibri" panose="020F0502020204030204" pitchFamily="34" charset="0"/>
                <a:ea typeface="Times New Roman" panose="02020603050405020304" pitchFamily="18" charset="0"/>
              </a:rPr>
              <a:t>Heb</a:t>
            </a:r>
            <a:r>
              <a:rPr lang="en-GB" b="1" dirty="0">
                <a:solidFill>
                  <a:srgbClr val="000099"/>
                </a:solidFill>
                <a:latin typeface="Calibri" panose="020F0502020204030204" pitchFamily="34" charset="0"/>
                <a:ea typeface="Times New Roman" panose="02020603050405020304" pitchFamily="18" charset="0"/>
              </a:rPr>
              <a:t> 4:9. Rest as </a:t>
            </a:r>
            <a:r>
              <a:rPr lang="en-GB" sz="1800" b="1" dirty="0">
                <a:solidFill>
                  <a:srgbClr val="000099"/>
                </a:solidFill>
                <a:effectLst/>
                <a:latin typeface="Calibri" panose="020F0502020204030204" pitchFamily="34" charset="0"/>
                <a:ea typeface="Times New Roman" panose="02020603050405020304" pitchFamily="18" charset="0"/>
              </a:rPr>
              <a:t>Sabbath ob</a:t>
            </a:r>
            <a:r>
              <a:rPr lang="en-GB" b="1" dirty="0">
                <a:solidFill>
                  <a:srgbClr val="000099"/>
                </a:solidFill>
                <a:latin typeface="Calibri" panose="020F0502020204030204" pitchFamily="34" charset="0"/>
                <a:ea typeface="Times New Roman" panose="02020603050405020304" pitchFamily="18" charset="0"/>
              </a:rPr>
              <a:t>servance:  “In Jewish tradition generally the sabbath was not simply a time of quiet inactivity but festive praise and celebration.” </a:t>
            </a:r>
            <a:r>
              <a:rPr lang="en-GB" sz="1600" b="1" dirty="0">
                <a:solidFill>
                  <a:srgbClr val="000099"/>
                </a:solidFill>
                <a:latin typeface="Calibri" panose="020F0502020204030204" pitchFamily="34" charset="0"/>
                <a:ea typeface="Times New Roman" panose="02020603050405020304" pitchFamily="18" charset="0"/>
              </a:rPr>
              <a:t>(Source: Hebrews, </a:t>
            </a:r>
            <a:r>
              <a:rPr lang="en-GB" sz="1600" b="1" dirty="0" err="1">
                <a:solidFill>
                  <a:srgbClr val="000099"/>
                </a:solidFill>
                <a:latin typeface="Calibri" panose="020F0502020204030204" pitchFamily="34" charset="0"/>
                <a:ea typeface="Times New Roman" panose="02020603050405020304" pitchFamily="18" charset="0"/>
              </a:rPr>
              <a:t>Attridge</a:t>
            </a:r>
            <a:r>
              <a:rPr lang="en-GB" sz="1600" b="1" dirty="0">
                <a:solidFill>
                  <a:srgbClr val="000099"/>
                </a:solidFill>
                <a:latin typeface="Calibri" panose="020F0502020204030204" pitchFamily="34" charset="0"/>
                <a:ea typeface="Times New Roman" panose="02020603050405020304" pitchFamily="18" charset="0"/>
              </a:rPr>
              <a:t>, </a:t>
            </a:r>
            <a:r>
              <a:rPr lang="en-GB" sz="1600" b="1" dirty="0" err="1">
                <a:solidFill>
                  <a:srgbClr val="000099"/>
                </a:solidFill>
                <a:latin typeface="Calibri" panose="020F0502020204030204" pitchFamily="34" charset="0"/>
                <a:ea typeface="Times New Roman" panose="02020603050405020304" pitchFamily="18" charset="0"/>
              </a:rPr>
              <a:t>Hermaneia</a:t>
            </a:r>
            <a:r>
              <a:rPr lang="en-GB" sz="1600" b="1" dirty="0">
                <a:solidFill>
                  <a:srgbClr val="000099"/>
                </a:solidFill>
                <a:latin typeface="Calibri" panose="020F0502020204030204" pitchFamily="34" charset="0"/>
                <a:ea typeface="Times New Roman" panose="02020603050405020304" pitchFamily="18" charset="0"/>
              </a:rPr>
              <a:t> series) </a:t>
            </a:r>
            <a:endParaRPr lang="en-GB" b="1" dirty="0">
              <a:solidFill>
                <a:srgbClr val="000099"/>
              </a:solidFill>
            </a:endParaRPr>
          </a:p>
        </p:txBody>
      </p:sp>
    </p:spTree>
    <p:extLst>
      <p:ext uri="{BB962C8B-B14F-4D97-AF65-F5344CB8AC3E}">
        <p14:creationId xmlns:p14="http://schemas.microsoft.com/office/powerpoint/2010/main" val="4124751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January 29</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The Second Warning</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253490"/>
            <a:ext cx="6995604" cy="4185761"/>
          </a:xfrm>
          <a:prstGeom prst="rect">
            <a:avLst/>
          </a:prstGeom>
          <a:noFill/>
        </p:spPr>
        <p:txBody>
          <a:bodyPr wrap="square" rtlCol="0">
            <a:spAutoFit/>
          </a:bodyPr>
          <a:lstStyle/>
          <a:p>
            <a:pPr algn="ctr"/>
            <a:r>
              <a:rPr lang="en-GB" b="1" dirty="0">
                <a:solidFill>
                  <a:srgbClr val="000099"/>
                </a:solidFill>
              </a:rPr>
              <a:t>Rest</a:t>
            </a:r>
          </a:p>
          <a:p>
            <a:pPr algn="just"/>
            <a:endParaRPr lang="en-GB" b="1" dirty="0">
              <a:solidFill>
                <a:srgbClr val="000099"/>
              </a:solidFill>
            </a:endParaRPr>
          </a:p>
          <a:p>
            <a:pPr algn="just"/>
            <a:r>
              <a:rPr lang="en-GB" b="1" dirty="0">
                <a:solidFill>
                  <a:srgbClr val="000099"/>
                </a:solidFill>
              </a:rPr>
              <a:t>Thompson: “The author’s</a:t>
            </a:r>
            <a:r>
              <a:rPr lang="en-GB" dirty="0">
                <a:solidFill>
                  <a:srgbClr val="000099"/>
                </a:solidFill>
              </a:rPr>
              <a:t>*</a:t>
            </a:r>
            <a:r>
              <a:rPr lang="en-GB" b="1" dirty="0">
                <a:solidFill>
                  <a:srgbClr val="000099"/>
                </a:solidFill>
              </a:rPr>
              <a:t> appeal to enter the transcendent rest would have been intelligible to a wide audience in the first century. This rest is the author’s equivalent  to his numerous images for the heavenly world. It is the “city with foundations whose maker and builder is God, homeland and heavenly Jerusalem.”</a:t>
            </a:r>
          </a:p>
          <a:p>
            <a:pPr algn="just"/>
            <a:endParaRPr lang="en-GB" sz="1600" b="1" dirty="0">
              <a:solidFill>
                <a:srgbClr val="000099"/>
              </a:solidFill>
            </a:endParaRPr>
          </a:p>
          <a:p>
            <a:pPr algn="just"/>
            <a:r>
              <a:rPr lang="en-GB" sz="1600" dirty="0">
                <a:solidFill>
                  <a:srgbClr val="000099"/>
                </a:solidFill>
              </a:rPr>
              <a:t>(the writer of Hebrews)</a:t>
            </a:r>
          </a:p>
          <a:p>
            <a:pPr algn="just"/>
            <a:endParaRPr lang="en-GB" b="1" dirty="0">
              <a:solidFill>
                <a:srgbClr val="000099"/>
              </a:solidFill>
            </a:endParaRPr>
          </a:p>
          <a:p>
            <a:pPr algn="just"/>
            <a:r>
              <a:rPr lang="en-GB" sz="1600" dirty="0">
                <a:solidFill>
                  <a:srgbClr val="000099"/>
                </a:solidFill>
              </a:rPr>
              <a:t>Source: Hebrews, J.W. Thompson, Paideia Commentaries on the New Testament, Baker Academic, 2008.</a:t>
            </a:r>
          </a:p>
          <a:p>
            <a:pPr algn="just"/>
            <a:endParaRPr lang="en-GB" b="1" dirty="0">
              <a:solidFill>
                <a:srgbClr val="000099"/>
              </a:solidFill>
            </a:endParaRPr>
          </a:p>
          <a:p>
            <a:pPr algn="just"/>
            <a:endParaRPr lang="en-GB" b="1" dirty="0">
              <a:solidFill>
                <a:srgbClr val="000099"/>
              </a:solidFill>
            </a:endParaRPr>
          </a:p>
          <a:p>
            <a:pPr algn="just"/>
            <a:endParaRPr lang="en-GB" b="1" dirty="0">
              <a:solidFill>
                <a:srgbClr val="000099"/>
              </a:solidFill>
            </a:endParaRPr>
          </a:p>
        </p:txBody>
      </p:sp>
    </p:spTree>
    <p:extLst>
      <p:ext uri="{BB962C8B-B14F-4D97-AF65-F5344CB8AC3E}">
        <p14:creationId xmlns:p14="http://schemas.microsoft.com/office/powerpoint/2010/main" val="2180047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January 29</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The Second Warning</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253490"/>
            <a:ext cx="6995604" cy="3693319"/>
          </a:xfrm>
          <a:prstGeom prst="rect">
            <a:avLst/>
          </a:prstGeom>
          <a:noFill/>
        </p:spPr>
        <p:txBody>
          <a:bodyPr wrap="square" rtlCol="0">
            <a:spAutoFit/>
          </a:bodyPr>
          <a:lstStyle/>
          <a:p>
            <a:pPr algn="ctr"/>
            <a:r>
              <a:rPr lang="en-GB" b="1" dirty="0">
                <a:solidFill>
                  <a:srgbClr val="000099"/>
                </a:solidFill>
              </a:rPr>
              <a:t>2nd warning</a:t>
            </a:r>
          </a:p>
          <a:p>
            <a:pPr algn="just"/>
            <a:endParaRPr lang="en-GB" b="1" dirty="0">
              <a:solidFill>
                <a:srgbClr val="000099"/>
              </a:solidFill>
            </a:endParaRPr>
          </a:p>
          <a:p>
            <a:r>
              <a:rPr lang="en-GB" b="1" dirty="0">
                <a:solidFill>
                  <a:srgbClr val="000099"/>
                </a:solidFill>
              </a:rPr>
              <a:t>3:7-19 and 4:1-13</a:t>
            </a:r>
          </a:p>
          <a:p>
            <a:endParaRPr lang="en-GB" b="1" dirty="0">
              <a:solidFill>
                <a:srgbClr val="000099"/>
              </a:solidFill>
            </a:endParaRPr>
          </a:p>
          <a:p>
            <a:r>
              <a:rPr lang="en-GB" b="1" dirty="0">
                <a:solidFill>
                  <a:srgbClr val="000099"/>
                </a:solidFill>
              </a:rPr>
              <a:t>Don’t - harden your hearts</a:t>
            </a:r>
          </a:p>
          <a:p>
            <a:r>
              <a:rPr lang="en-GB" b="1" dirty="0">
                <a:solidFill>
                  <a:srgbClr val="000099"/>
                </a:solidFill>
              </a:rPr>
              <a:t>Don’t - rebel against God</a:t>
            </a:r>
          </a:p>
          <a:p>
            <a:r>
              <a:rPr lang="en-GB" b="1" dirty="0">
                <a:solidFill>
                  <a:srgbClr val="000099"/>
                </a:solidFill>
              </a:rPr>
              <a:t>Don’t - test God</a:t>
            </a:r>
          </a:p>
          <a:p>
            <a:r>
              <a:rPr lang="en-GB" b="1" dirty="0">
                <a:solidFill>
                  <a:srgbClr val="000099"/>
                </a:solidFill>
              </a:rPr>
              <a:t>Don’t  -go astray</a:t>
            </a:r>
          </a:p>
          <a:p>
            <a:endParaRPr lang="en-GB" b="1" dirty="0">
              <a:solidFill>
                <a:srgbClr val="000099"/>
              </a:solidFill>
            </a:endParaRPr>
          </a:p>
          <a:p>
            <a:r>
              <a:rPr lang="en-GB" b="1" dirty="0">
                <a:solidFill>
                  <a:srgbClr val="000099"/>
                </a:solidFill>
              </a:rPr>
              <a:t>DO - Exhort one another every day</a:t>
            </a:r>
          </a:p>
          <a:p>
            <a:r>
              <a:rPr lang="en-GB" b="1" dirty="0">
                <a:solidFill>
                  <a:srgbClr val="000099"/>
                </a:solidFill>
              </a:rPr>
              <a:t>DO – Cease from labours</a:t>
            </a:r>
          </a:p>
          <a:p>
            <a:r>
              <a:rPr lang="en-GB" b="1" dirty="0">
                <a:solidFill>
                  <a:srgbClr val="000099"/>
                </a:solidFill>
              </a:rPr>
              <a:t>DO - Make every effort </a:t>
            </a:r>
          </a:p>
          <a:p>
            <a:endParaRPr lang="en-GB" b="1" dirty="0">
              <a:solidFill>
                <a:srgbClr val="000099"/>
              </a:solidFill>
            </a:endParaRPr>
          </a:p>
        </p:txBody>
      </p:sp>
    </p:spTree>
    <p:extLst>
      <p:ext uri="{BB962C8B-B14F-4D97-AF65-F5344CB8AC3E}">
        <p14:creationId xmlns:p14="http://schemas.microsoft.com/office/powerpoint/2010/main" val="2592491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January 29</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The Second Warning</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397675"/>
            <a:ext cx="6995604" cy="4524315"/>
          </a:xfrm>
          <a:prstGeom prst="rect">
            <a:avLst/>
          </a:prstGeom>
          <a:noFill/>
        </p:spPr>
        <p:txBody>
          <a:bodyPr wrap="square" rtlCol="0">
            <a:spAutoFit/>
          </a:bodyPr>
          <a:lstStyle/>
          <a:p>
            <a:pPr algn="ctr"/>
            <a:r>
              <a:rPr lang="en-GB" b="1" dirty="0">
                <a:solidFill>
                  <a:srgbClr val="000099"/>
                </a:solidFill>
              </a:rPr>
              <a:t>2nd warning: Hebrews 3 -4</a:t>
            </a:r>
          </a:p>
          <a:p>
            <a:pPr algn="just"/>
            <a:endParaRPr lang="en-GB" b="1" dirty="0">
              <a:solidFill>
                <a:srgbClr val="000099"/>
              </a:solidFill>
            </a:endParaRPr>
          </a:p>
          <a:p>
            <a:pPr algn="just"/>
            <a:r>
              <a:rPr lang="en-GB" b="1" dirty="0">
                <a:solidFill>
                  <a:srgbClr val="000099"/>
                </a:solidFill>
              </a:rPr>
              <a:t>3:12-13. </a:t>
            </a:r>
            <a:r>
              <a:rPr lang="en-GB" sz="1800" dirty="0">
                <a:solidFill>
                  <a:srgbClr val="000099"/>
                </a:solidFill>
                <a:effectLst/>
                <a:latin typeface="Calibri" panose="020F0502020204030204" pitchFamily="34" charset="0"/>
                <a:ea typeface="Times New Roman" panose="02020603050405020304" pitchFamily="18" charset="0"/>
              </a:rPr>
              <a:t>Take care, brothers and sisters,</a:t>
            </a:r>
            <a:r>
              <a:rPr lang="en-GB" baseline="30000" dirty="0">
                <a:solidFill>
                  <a:srgbClr val="000099"/>
                </a:solidFill>
                <a:latin typeface="Calibri" panose="020F0502020204030204" pitchFamily="34" charset="0"/>
                <a:ea typeface="Times New Roman" panose="02020603050405020304" pitchFamily="18" charset="0"/>
              </a:rPr>
              <a:t> </a:t>
            </a:r>
            <a:r>
              <a:rPr lang="en-GB" sz="1800" dirty="0">
                <a:solidFill>
                  <a:srgbClr val="000099"/>
                </a:solidFill>
                <a:effectLst/>
                <a:latin typeface="Calibri" panose="020F0502020204030204" pitchFamily="34" charset="0"/>
                <a:ea typeface="Times New Roman" panose="02020603050405020304" pitchFamily="18" charset="0"/>
              </a:rPr>
              <a:t>that none of you may have an evil, unbelieving heart that turns away from the living God. But exhort one another every day, as long as it is called ‘today’, </a:t>
            </a:r>
            <a:r>
              <a:rPr lang="en-GB" sz="1800" dirty="0">
                <a:solidFill>
                  <a:srgbClr val="000099"/>
                </a:solidFill>
                <a:effectLst/>
                <a:latin typeface="Calibri" panose="020F0502020204030204" pitchFamily="34" charset="0"/>
                <a:ea typeface="Calibri" panose="020F0502020204030204" pitchFamily="34" charset="0"/>
              </a:rPr>
              <a:t>so that none of you may be hardened by the deceitfulness of sin.</a:t>
            </a:r>
          </a:p>
          <a:p>
            <a:pPr algn="just"/>
            <a:endParaRPr lang="en-GB" b="1" dirty="0">
              <a:solidFill>
                <a:srgbClr val="000099"/>
              </a:solidFill>
              <a:latin typeface="Calibri" panose="020F0502020204030204" pitchFamily="34" charset="0"/>
              <a:ea typeface="Calibri" panose="020F0502020204030204" pitchFamily="34" charset="0"/>
            </a:endParaRPr>
          </a:p>
          <a:p>
            <a:pPr algn="just"/>
            <a:r>
              <a:rPr lang="en-GB" sz="1800" b="1" dirty="0">
                <a:solidFill>
                  <a:srgbClr val="000099"/>
                </a:solidFill>
                <a:effectLst/>
                <a:latin typeface="Calibri" panose="020F0502020204030204" pitchFamily="34" charset="0"/>
                <a:ea typeface="Calibri" panose="020F0502020204030204" pitchFamily="34" charset="0"/>
              </a:rPr>
              <a:t>4:1. </a:t>
            </a:r>
            <a:r>
              <a:rPr lang="en-GB" sz="1800" dirty="0">
                <a:solidFill>
                  <a:srgbClr val="000099"/>
                </a:solidFill>
                <a:effectLst/>
                <a:latin typeface="Calibri" panose="020F0502020204030204" pitchFamily="34" charset="0"/>
                <a:ea typeface="Times New Roman" panose="02020603050405020304" pitchFamily="18" charset="0"/>
              </a:rPr>
              <a:t>while the promise of entering his rest is still open, </a:t>
            </a:r>
            <a:r>
              <a:rPr lang="en-GB" sz="1800" dirty="0">
                <a:solidFill>
                  <a:srgbClr val="000099"/>
                </a:solidFill>
                <a:effectLst/>
                <a:latin typeface="Calibri" panose="020F0502020204030204" pitchFamily="34" charset="0"/>
                <a:ea typeface="Calibri" panose="020F0502020204030204" pitchFamily="34" charset="0"/>
              </a:rPr>
              <a:t>let us take care that none of you should seem to have failed to reach it. </a:t>
            </a:r>
            <a:endParaRPr lang="en-GB" b="1" dirty="0">
              <a:solidFill>
                <a:srgbClr val="000099"/>
              </a:solidFill>
              <a:latin typeface="Calibri" panose="020F0502020204030204" pitchFamily="34" charset="0"/>
              <a:ea typeface="Calibri" panose="020F0502020204030204" pitchFamily="34" charset="0"/>
            </a:endParaRPr>
          </a:p>
          <a:p>
            <a:endParaRPr lang="en-GB" sz="1800" b="1" dirty="0">
              <a:solidFill>
                <a:srgbClr val="000099"/>
              </a:solidFill>
              <a:effectLst/>
              <a:latin typeface="Calibri" panose="020F0502020204030204" pitchFamily="34" charset="0"/>
              <a:ea typeface="Calibri" panose="020F0502020204030204" pitchFamily="34" charset="0"/>
            </a:endParaRPr>
          </a:p>
          <a:p>
            <a:r>
              <a:rPr lang="en-GB" sz="1800" b="1" dirty="0">
                <a:solidFill>
                  <a:srgbClr val="000099"/>
                </a:solidFill>
                <a:effectLst/>
                <a:latin typeface="Calibri" panose="020F0502020204030204" pitchFamily="34" charset="0"/>
                <a:ea typeface="Calibri" panose="020F0502020204030204" pitchFamily="34" charset="0"/>
              </a:rPr>
              <a:t>4:8-11. </a:t>
            </a:r>
            <a:r>
              <a:rPr lang="en-GB" sz="1800" dirty="0">
                <a:solidFill>
                  <a:srgbClr val="000099"/>
                </a:solidFill>
                <a:effectLst/>
                <a:latin typeface="Calibri" panose="020F0502020204030204" pitchFamily="34" charset="0"/>
                <a:ea typeface="Times New Roman" panose="02020603050405020304" pitchFamily="18" charset="0"/>
              </a:rPr>
              <a:t>For if Joshua had given them rest, God would not speak later about another day. So then, a Sabbath rest</a:t>
            </a:r>
            <a:r>
              <a:rPr lang="en-GB" sz="1600" dirty="0">
                <a:solidFill>
                  <a:srgbClr val="000099"/>
                </a:solidFill>
                <a:latin typeface="Calibri" panose="020F0502020204030204" pitchFamily="34" charset="0"/>
                <a:ea typeface="Times New Roman" panose="02020603050405020304" pitchFamily="18" charset="0"/>
              </a:rPr>
              <a:t> </a:t>
            </a:r>
            <a:r>
              <a:rPr lang="en-GB" sz="1800" dirty="0">
                <a:solidFill>
                  <a:srgbClr val="000099"/>
                </a:solidFill>
                <a:effectLst/>
                <a:latin typeface="Calibri" panose="020F0502020204030204" pitchFamily="34" charset="0"/>
                <a:ea typeface="Times New Roman" panose="02020603050405020304" pitchFamily="18" charset="0"/>
              </a:rPr>
              <a:t>still remains for the people of God; for those who enter God’s rest also cease from their labours as God did from his. Therefore</a:t>
            </a:r>
            <a:r>
              <a:rPr lang="en-GB" dirty="0">
                <a:solidFill>
                  <a:srgbClr val="000099"/>
                </a:solidFill>
                <a:latin typeface="Calibri" panose="020F0502020204030204" pitchFamily="34" charset="0"/>
                <a:ea typeface="Times New Roman" panose="02020603050405020304" pitchFamily="18" charset="0"/>
              </a:rPr>
              <a:t> l</a:t>
            </a:r>
            <a:r>
              <a:rPr lang="en-GB" sz="1800" dirty="0">
                <a:solidFill>
                  <a:srgbClr val="000099"/>
                </a:solidFill>
                <a:effectLst/>
                <a:latin typeface="Calibri" panose="020F0502020204030204" pitchFamily="34" charset="0"/>
                <a:ea typeface="Times New Roman" panose="02020603050405020304" pitchFamily="18" charset="0"/>
              </a:rPr>
              <a:t>et us make every effort to enter that rest, so that </a:t>
            </a:r>
            <a:r>
              <a:rPr lang="en-GB" sz="1800" dirty="0">
                <a:solidFill>
                  <a:srgbClr val="000099"/>
                </a:solidFill>
                <a:effectLst/>
                <a:latin typeface="Calibri" panose="020F0502020204030204" pitchFamily="34" charset="0"/>
                <a:ea typeface="Calibri" panose="020F0502020204030204" pitchFamily="34" charset="0"/>
              </a:rPr>
              <a:t>no one may fall through such disobedience as theirs.</a:t>
            </a:r>
          </a:p>
          <a:p>
            <a:endParaRPr lang="en-GB" b="1" dirty="0">
              <a:solidFill>
                <a:srgbClr val="000099"/>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91425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January 29</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The Second Warning</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397675"/>
            <a:ext cx="6995604" cy="5355312"/>
          </a:xfrm>
          <a:prstGeom prst="rect">
            <a:avLst/>
          </a:prstGeom>
          <a:noFill/>
        </p:spPr>
        <p:txBody>
          <a:bodyPr wrap="square" rtlCol="0">
            <a:spAutoFit/>
          </a:bodyPr>
          <a:lstStyle/>
          <a:p>
            <a:pPr algn="ctr"/>
            <a:r>
              <a:rPr lang="en-GB" b="1" dirty="0">
                <a:solidFill>
                  <a:srgbClr val="000099"/>
                </a:solidFill>
              </a:rPr>
              <a:t>2nd warning: 1 Corinthians 10</a:t>
            </a:r>
          </a:p>
          <a:p>
            <a:pPr algn="just"/>
            <a:endParaRPr lang="en-GB" b="1" dirty="0">
              <a:solidFill>
                <a:srgbClr val="000099"/>
              </a:solidFill>
            </a:endParaRPr>
          </a:p>
          <a:p>
            <a:pPr algn="just"/>
            <a:r>
              <a:rPr lang="en-GB" b="1" dirty="0">
                <a:solidFill>
                  <a:srgbClr val="000099"/>
                </a:solidFill>
              </a:rPr>
              <a:t>1 Cor 10: 1-13.  “Warnings from Israel’s History”.</a:t>
            </a:r>
          </a:p>
          <a:p>
            <a:pPr algn="just"/>
            <a:r>
              <a:rPr lang="en-GB" sz="1600" dirty="0">
                <a:solidFill>
                  <a:srgbClr val="000099"/>
                </a:solidFill>
              </a:rPr>
              <a:t>I do not want you to be unaware, brothers and sisters,</a:t>
            </a:r>
            <a:r>
              <a:rPr lang="en-GB" sz="1600" baseline="30000" dirty="0">
                <a:solidFill>
                  <a:srgbClr val="000099"/>
                </a:solidFill>
              </a:rPr>
              <a:t> </a:t>
            </a:r>
            <a:r>
              <a:rPr lang="en-GB" sz="1600" dirty="0">
                <a:solidFill>
                  <a:srgbClr val="000099"/>
                </a:solidFill>
              </a:rPr>
              <a:t>that our ancestors were all under the cloud, and all passed through the sea, and all were baptized into Moses in the cloud and in the sea, and all ate the same spiritual food, and all drank the same spiritual drink. For they drank from the spiritual rock that followed them, and the rock was Christ. Nevertheless, God was not pleased with most of them, and they were struck down in the wilderness.</a:t>
            </a:r>
          </a:p>
          <a:p>
            <a:pPr algn="just"/>
            <a:r>
              <a:rPr lang="en-GB" sz="1600" dirty="0">
                <a:solidFill>
                  <a:srgbClr val="000099"/>
                </a:solidFill>
              </a:rPr>
              <a:t>Now these things occurred as examples for us, so that we might not desire evil as they did. Do not become idolaters as some of them did; as it is written, ‘The people sat down to eat and drink, and they rose up to play.’ We must not indulge in sexual immorality as some of them did, and twenty-three thousand fell in a single day. We must not put Christ</a:t>
            </a:r>
            <a:r>
              <a:rPr lang="en-GB" sz="1600" baseline="30000" dirty="0">
                <a:solidFill>
                  <a:srgbClr val="000099"/>
                </a:solidFill>
              </a:rPr>
              <a:t> </a:t>
            </a:r>
            <a:r>
              <a:rPr lang="en-GB" sz="1600" dirty="0">
                <a:solidFill>
                  <a:srgbClr val="000099"/>
                </a:solidFill>
              </a:rPr>
              <a:t>to the test, as some of them did, and were destroyed by serpents. And do not complain as some of them did, and were destroyed by the destroyer. These things happened to them to serve as an example, and they were written down to instruct us, on whom the ends of the ages have come. So if you think you are standing, watch out that you do not fall. No testing has overtaken you that is not common to everyone. God is faithful, and he will not let you be tested beyond your strength, but with the testing he will also provide the way out so that you may be able to endure it.</a:t>
            </a:r>
          </a:p>
        </p:txBody>
      </p:sp>
    </p:spTree>
    <p:extLst>
      <p:ext uri="{BB962C8B-B14F-4D97-AF65-F5344CB8AC3E}">
        <p14:creationId xmlns:p14="http://schemas.microsoft.com/office/powerpoint/2010/main" val="776834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369332"/>
          </a:xfrm>
          <a:prstGeom prst="rect">
            <a:avLst/>
          </a:prstGeom>
          <a:noFill/>
        </p:spPr>
        <p:txBody>
          <a:bodyPr wrap="square" rtlCol="0">
            <a:spAutoFit/>
          </a:bodyPr>
          <a:lstStyle/>
          <a:p>
            <a:pPr algn="ctr"/>
            <a:r>
              <a:rPr lang="en-GB" b="1" dirty="0">
                <a:solidFill>
                  <a:srgbClr val="000099"/>
                </a:solidFill>
              </a:rPr>
              <a:t>REST – thoughts from our participants</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397675"/>
            <a:ext cx="6995604" cy="2246769"/>
          </a:xfrm>
          <a:prstGeom prst="rect">
            <a:avLst/>
          </a:prstGeom>
          <a:noFill/>
        </p:spPr>
        <p:txBody>
          <a:bodyPr wrap="square" rtlCol="0">
            <a:spAutoFit/>
          </a:bodyPr>
          <a:lstStyle/>
          <a:p>
            <a:pPr marL="285750" indent="-285750">
              <a:buFont typeface="Arial" panose="020B0604020202020204" pitchFamily="34" charset="0"/>
              <a:buChar char="•"/>
            </a:pPr>
            <a:r>
              <a:rPr lang="en-GB" sz="2800" dirty="0">
                <a:solidFill>
                  <a:srgbClr val="000099"/>
                </a:solidFill>
              </a:rPr>
              <a:t>Trust (x lots of comments!)</a:t>
            </a:r>
          </a:p>
          <a:p>
            <a:pPr marL="285750" indent="-285750">
              <a:buFont typeface="Arial" panose="020B0604020202020204" pitchFamily="34" charset="0"/>
              <a:buChar char="•"/>
            </a:pPr>
            <a:r>
              <a:rPr lang="en-GB" sz="2800" dirty="0">
                <a:solidFill>
                  <a:srgbClr val="000099"/>
                </a:solidFill>
              </a:rPr>
              <a:t>Relief from suffering</a:t>
            </a:r>
          </a:p>
          <a:p>
            <a:pPr marL="285750" indent="-285750">
              <a:buFont typeface="Arial" panose="020B0604020202020204" pitchFamily="34" charset="0"/>
              <a:buChar char="•"/>
            </a:pPr>
            <a:r>
              <a:rPr lang="en-GB" sz="2800" dirty="0">
                <a:solidFill>
                  <a:srgbClr val="000099"/>
                </a:solidFill>
              </a:rPr>
              <a:t>Constancy of God</a:t>
            </a:r>
          </a:p>
          <a:p>
            <a:pPr marL="285750" indent="-285750">
              <a:buFont typeface="Arial" panose="020B0604020202020204" pitchFamily="34" charset="0"/>
              <a:buChar char="•"/>
            </a:pPr>
            <a:r>
              <a:rPr lang="en-GB" sz="2800" dirty="0">
                <a:solidFill>
                  <a:srgbClr val="000099"/>
                </a:solidFill>
              </a:rPr>
              <a:t>Rest from “thoughts”! (aka worry?)</a:t>
            </a:r>
          </a:p>
          <a:p>
            <a:pPr marL="285750" indent="-285750">
              <a:buFont typeface="Arial" panose="020B0604020202020204" pitchFamily="34" charset="0"/>
              <a:buChar char="•"/>
            </a:pPr>
            <a:r>
              <a:rPr lang="en-GB" sz="2800" dirty="0">
                <a:solidFill>
                  <a:srgbClr val="000099"/>
                </a:solidFill>
              </a:rPr>
              <a:t>Nouwen quote – “inner safety”</a:t>
            </a:r>
          </a:p>
        </p:txBody>
      </p:sp>
    </p:spTree>
    <p:extLst>
      <p:ext uri="{BB962C8B-B14F-4D97-AF65-F5344CB8AC3E}">
        <p14:creationId xmlns:p14="http://schemas.microsoft.com/office/powerpoint/2010/main" val="2114337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January 29</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The Second Warning</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253490"/>
            <a:ext cx="6995604" cy="3693319"/>
          </a:xfrm>
          <a:prstGeom prst="rect">
            <a:avLst/>
          </a:prstGeom>
          <a:noFill/>
        </p:spPr>
        <p:txBody>
          <a:bodyPr wrap="square" rtlCol="0">
            <a:spAutoFit/>
          </a:bodyPr>
          <a:lstStyle/>
          <a:p>
            <a:pPr algn="ctr"/>
            <a:r>
              <a:rPr lang="en-GB" b="1" dirty="0">
                <a:solidFill>
                  <a:srgbClr val="000099"/>
                </a:solidFill>
              </a:rPr>
              <a:t>Warnings</a:t>
            </a:r>
          </a:p>
          <a:p>
            <a:pPr algn="just"/>
            <a:endParaRPr lang="en-GB" b="1" dirty="0">
              <a:solidFill>
                <a:srgbClr val="000099"/>
              </a:solidFill>
            </a:endParaRPr>
          </a:p>
          <a:p>
            <a:r>
              <a:rPr lang="en-GB" b="1" dirty="0">
                <a:solidFill>
                  <a:srgbClr val="000099"/>
                </a:solidFill>
              </a:rPr>
              <a:t>Don’t build houses on flood plains!</a:t>
            </a:r>
          </a:p>
          <a:p>
            <a:r>
              <a:rPr lang="en-GB" b="1" dirty="0">
                <a:solidFill>
                  <a:srgbClr val="000099"/>
                </a:solidFill>
              </a:rPr>
              <a:t>	</a:t>
            </a:r>
            <a:r>
              <a:rPr lang="en-GB" b="1" dirty="0">
                <a:solidFill>
                  <a:srgbClr val="008000"/>
                </a:solidFill>
              </a:rPr>
              <a:t>Build elsewhere or protect them!</a:t>
            </a:r>
          </a:p>
          <a:p>
            <a:endParaRPr lang="en-GB" b="1" dirty="0">
              <a:solidFill>
                <a:srgbClr val="000099"/>
              </a:solidFill>
            </a:endParaRPr>
          </a:p>
          <a:p>
            <a:r>
              <a:rPr lang="en-GB" b="1" dirty="0">
                <a:solidFill>
                  <a:srgbClr val="000099"/>
                </a:solidFill>
              </a:rPr>
              <a:t>Don’t route power cables too close to trees!</a:t>
            </a:r>
          </a:p>
          <a:p>
            <a:r>
              <a:rPr lang="en-GB" b="1" dirty="0">
                <a:solidFill>
                  <a:srgbClr val="000099"/>
                </a:solidFill>
              </a:rPr>
              <a:t>	</a:t>
            </a:r>
            <a:r>
              <a:rPr lang="en-GB" b="1" dirty="0">
                <a:solidFill>
                  <a:srgbClr val="008000"/>
                </a:solidFill>
              </a:rPr>
              <a:t>Put them underground!</a:t>
            </a:r>
          </a:p>
          <a:p>
            <a:endParaRPr lang="en-GB" b="1" dirty="0">
              <a:solidFill>
                <a:srgbClr val="000099"/>
              </a:solidFill>
            </a:endParaRPr>
          </a:p>
          <a:p>
            <a:r>
              <a:rPr lang="en-GB" b="1" dirty="0">
                <a:solidFill>
                  <a:srgbClr val="000099"/>
                </a:solidFill>
              </a:rPr>
              <a:t>Don’t forget to charge your phone before heading into the mountains!</a:t>
            </a:r>
          </a:p>
          <a:p>
            <a:r>
              <a:rPr lang="en-GB" b="1" dirty="0">
                <a:solidFill>
                  <a:srgbClr val="000099"/>
                </a:solidFill>
              </a:rPr>
              <a:t>	</a:t>
            </a:r>
            <a:r>
              <a:rPr lang="en-GB" b="1" dirty="0">
                <a:solidFill>
                  <a:srgbClr val="008000"/>
                </a:solidFill>
              </a:rPr>
              <a:t>Get yourself organised!</a:t>
            </a:r>
          </a:p>
          <a:p>
            <a:endParaRPr lang="en-GB" sz="1800" b="1" dirty="0">
              <a:solidFill>
                <a:srgbClr val="000099"/>
              </a:solidFill>
              <a:effectLst/>
              <a:latin typeface="Times New Roman" panose="02020603050405020304" pitchFamily="18" charset="0"/>
              <a:ea typeface="Times New Roman" panose="02020603050405020304" pitchFamily="18" charset="0"/>
            </a:endParaRPr>
          </a:p>
          <a:p>
            <a:endParaRPr lang="en-GB" sz="1800" dirty="0">
              <a:solidFill>
                <a:srgbClr val="FF0000"/>
              </a:solidFill>
              <a:effectLst/>
              <a:latin typeface="Times New Roman" panose="02020603050405020304" pitchFamily="18" charset="0"/>
              <a:ea typeface="Times New Roman" panose="02020603050405020304" pitchFamily="18" charset="0"/>
            </a:endParaRPr>
          </a:p>
          <a:p>
            <a:pPr algn="just"/>
            <a:endParaRPr lang="en-GB" b="1" dirty="0">
              <a:solidFill>
                <a:srgbClr val="000099"/>
              </a:solidFill>
            </a:endParaRPr>
          </a:p>
        </p:txBody>
      </p:sp>
    </p:spTree>
    <p:extLst>
      <p:ext uri="{BB962C8B-B14F-4D97-AF65-F5344CB8AC3E}">
        <p14:creationId xmlns:p14="http://schemas.microsoft.com/office/powerpoint/2010/main" val="287187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5A230-DE44-44AC-9B1D-D1A21997AC9A}"/>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5FC8B25-0FA5-4FC9-88EE-E50381A7A031}"/>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342303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January 29</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The Second Warning</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253490"/>
            <a:ext cx="6995604" cy="1754326"/>
          </a:xfrm>
          <a:prstGeom prst="rect">
            <a:avLst/>
          </a:prstGeom>
          <a:noFill/>
        </p:spPr>
        <p:txBody>
          <a:bodyPr wrap="square" rtlCol="0">
            <a:spAutoFit/>
          </a:bodyPr>
          <a:lstStyle/>
          <a:p>
            <a:pPr algn="ctr"/>
            <a:r>
              <a:rPr lang="en-GB" b="1" dirty="0">
                <a:solidFill>
                  <a:srgbClr val="000099"/>
                </a:solidFill>
              </a:rPr>
              <a:t>First warning in Hebrews</a:t>
            </a:r>
          </a:p>
          <a:p>
            <a:pPr algn="just"/>
            <a:endParaRPr lang="en-GB" b="1" dirty="0">
              <a:solidFill>
                <a:srgbClr val="000099"/>
              </a:solidFill>
            </a:endParaRPr>
          </a:p>
          <a:p>
            <a:r>
              <a:rPr lang="en-GB" b="1" dirty="0">
                <a:solidFill>
                  <a:srgbClr val="000099"/>
                </a:solidFill>
              </a:rPr>
              <a:t>2:1. </a:t>
            </a:r>
            <a:r>
              <a:rPr lang="en-GB" sz="1800" b="1" u="sng" dirty="0">
                <a:solidFill>
                  <a:srgbClr val="FF0000"/>
                </a:solidFill>
                <a:effectLst/>
                <a:latin typeface="Calibri" panose="020F0502020204030204" pitchFamily="34" charset="0"/>
                <a:ea typeface="Times New Roman" panose="02020603050405020304" pitchFamily="18" charset="0"/>
              </a:rPr>
              <a:t>Therefore </a:t>
            </a:r>
            <a:endParaRPr lang="en-GB" u="sng" dirty="0">
              <a:solidFill>
                <a:srgbClr val="FF0000"/>
              </a:solidFill>
              <a:latin typeface="Times New Roman" panose="02020603050405020304" pitchFamily="18" charset="0"/>
              <a:ea typeface="Times New Roman" panose="02020603050405020304" pitchFamily="18" charset="0"/>
            </a:endParaRPr>
          </a:p>
          <a:p>
            <a:r>
              <a:rPr lang="en-GB" sz="1800" b="1" dirty="0">
                <a:solidFill>
                  <a:srgbClr val="FF0000"/>
                </a:solidFill>
                <a:effectLst/>
                <a:latin typeface="Calibri" panose="020F0502020204030204" pitchFamily="34" charset="0"/>
                <a:ea typeface="Times New Roman" panose="02020603050405020304" pitchFamily="18" charset="0"/>
              </a:rPr>
              <a:t>we must pay greater attention to what we have heard, </a:t>
            </a:r>
            <a:endParaRPr lang="en-GB" sz="1800" dirty="0">
              <a:solidFill>
                <a:srgbClr val="FF0000"/>
              </a:solidFill>
              <a:effectLst/>
              <a:latin typeface="Times New Roman" panose="02020603050405020304" pitchFamily="18" charset="0"/>
              <a:ea typeface="Times New Roman" panose="02020603050405020304" pitchFamily="18" charset="0"/>
            </a:endParaRPr>
          </a:p>
          <a:p>
            <a:r>
              <a:rPr lang="en-GB" sz="1800" b="1" dirty="0">
                <a:solidFill>
                  <a:srgbClr val="FF0000"/>
                </a:solidFill>
                <a:effectLst/>
                <a:latin typeface="Calibri" panose="020F0502020204030204" pitchFamily="34" charset="0"/>
                <a:ea typeface="Times New Roman" panose="02020603050405020304" pitchFamily="18" charset="0"/>
              </a:rPr>
              <a:t>so that we do not drift away from it. </a:t>
            </a:r>
            <a:endParaRPr lang="en-GB" sz="1800" dirty="0">
              <a:solidFill>
                <a:srgbClr val="FF0000"/>
              </a:solidFill>
              <a:effectLst/>
              <a:latin typeface="Times New Roman" panose="02020603050405020304" pitchFamily="18" charset="0"/>
              <a:ea typeface="Times New Roman" panose="02020603050405020304" pitchFamily="18" charset="0"/>
            </a:endParaRPr>
          </a:p>
          <a:p>
            <a:pPr algn="just"/>
            <a:endParaRPr lang="en-GB" b="1" dirty="0">
              <a:solidFill>
                <a:srgbClr val="000099"/>
              </a:solidFill>
            </a:endParaRPr>
          </a:p>
        </p:txBody>
      </p:sp>
    </p:spTree>
    <p:extLst>
      <p:ext uri="{BB962C8B-B14F-4D97-AF65-F5344CB8AC3E}">
        <p14:creationId xmlns:p14="http://schemas.microsoft.com/office/powerpoint/2010/main" val="644731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January 29</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The Second Warning</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253490"/>
            <a:ext cx="6995604" cy="3416320"/>
          </a:xfrm>
          <a:prstGeom prst="rect">
            <a:avLst/>
          </a:prstGeom>
          <a:noFill/>
        </p:spPr>
        <p:txBody>
          <a:bodyPr wrap="square" rtlCol="0">
            <a:spAutoFit/>
          </a:bodyPr>
          <a:lstStyle/>
          <a:p>
            <a:pPr algn="ctr"/>
            <a:r>
              <a:rPr lang="en-GB" b="1" dirty="0">
                <a:solidFill>
                  <a:srgbClr val="000099"/>
                </a:solidFill>
              </a:rPr>
              <a:t>Why Moses?</a:t>
            </a:r>
          </a:p>
          <a:p>
            <a:endParaRPr lang="en-GB" b="1" dirty="0">
              <a:solidFill>
                <a:srgbClr val="000099"/>
              </a:solidFill>
            </a:endParaRPr>
          </a:p>
          <a:p>
            <a:r>
              <a:rPr lang="en-GB" b="1" dirty="0">
                <a:solidFill>
                  <a:srgbClr val="000099"/>
                </a:solidFill>
              </a:rPr>
              <a:t>Called by God</a:t>
            </a:r>
          </a:p>
          <a:p>
            <a:r>
              <a:rPr lang="en-GB" b="1" dirty="0">
                <a:solidFill>
                  <a:srgbClr val="000099"/>
                </a:solidFill>
              </a:rPr>
              <a:t>(Human) leader out of Egypt</a:t>
            </a:r>
          </a:p>
          <a:p>
            <a:r>
              <a:rPr lang="en-GB" b="1" dirty="0">
                <a:solidFill>
                  <a:srgbClr val="000099"/>
                </a:solidFill>
              </a:rPr>
              <a:t>(Human) giver of the Law</a:t>
            </a:r>
          </a:p>
          <a:p>
            <a:r>
              <a:rPr lang="en-GB" b="1" dirty="0">
                <a:solidFill>
                  <a:srgbClr val="000099"/>
                </a:solidFill>
              </a:rPr>
              <a:t>Levite (Ex 2:1-4)</a:t>
            </a:r>
          </a:p>
          <a:p>
            <a:r>
              <a:rPr lang="en-GB" b="1" dirty="0">
                <a:solidFill>
                  <a:srgbClr val="000099"/>
                </a:solidFill>
              </a:rPr>
              <a:t>Priest (Ps 99:6)</a:t>
            </a:r>
          </a:p>
          <a:p>
            <a:r>
              <a:rPr lang="en-GB" b="1" dirty="0">
                <a:solidFill>
                  <a:srgbClr val="000099"/>
                </a:solidFill>
              </a:rPr>
              <a:t>Spoke face-to-face with God (</a:t>
            </a:r>
            <a:r>
              <a:rPr lang="en-GB" b="1" dirty="0" err="1">
                <a:solidFill>
                  <a:srgbClr val="000099"/>
                </a:solidFill>
              </a:rPr>
              <a:t>Num</a:t>
            </a:r>
            <a:r>
              <a:rPr lang="en-GB" b="1" dirty="0">
                <a:solidFill>
                  <a:srgbClr val="000099"/>
                </a:solidFill>
              </a:rPr>
              <a:t> 12:5-8)</a:t>
            </a:r>
          </a:p>
          <a:p>
            <a:r>
              <a:rPr lang="en-GB" b="1" dirty="0">
                <a:solidFill>
                  <a:srgbClr val="000099"/>
                </a:solidFill>
              </a:rPr>
              <a:t>“Faithful/entrusted in all My House” (</a:t>
            </a:r>
            <a:r>
              <a:rPr lang="en-GB" b="1" dirty="0" err="1">
                <a:solidFill>
                  <a:srgbClr val="000099"/>
                </a:solidFill>
              </a:rPr>
              <a:t>Num</a:t>
            </a:r>
            <a:r>
              <a:rPr lang="en-GB" b="1" dirty="0">
                <a:solidFill>
                  <a:srgbClr val="000099"/>
                </a:solidFill>
              </a:rPr>
              <a:t> 12:7</a:t>
            </a:r>
          </a:p>
          <a:p>
            <a:r>
              <a:rPr lang="en-GB" b="1" dirty="0">
                <a:solidFill>
                  <a:srgbClr val="000099"/>
                </a:solidFill>
              </a:rPr>
              <a:t>Inter-</a:t>
            </a:r>
            <a:r>
              <a:rPr lang="en-GB" b="1" dirty="0" err="1">
                <a:solidFill>
                  <a:srgbClr val="000099"/>
                </a:solidFill>
              </a:rPr>
              <a:t>testamental</a:t>
            </a:r>
            <a:r>
              <a:rPr lang="en-GB" b="1" dirty="0">
                <a:solidFill>
                  <a:srgbClr val="000099"/>
                </a:solidFill>
              </a:rPr>
              <a:t> period</a:t>
            </a:r>
          </a:p>
          <a:p>
            <a:r>
              <a:rPr lang="en-GB" b="1" dirty="0">
                <a:solidFill>
                  <a:srgbClr val="000099"/>
                </a:solidFill>
              </a:rPr>
              <a:t>Assumption of Moses (taken to heaven)</a:t>
            </a:r>
          </a:p>
          <a:p>
            <a:r>
              <a:rPr lang="en-GB" b="1" dirty="0">
                <a:solidFill>
                  <a:srgbClr val="000099"/>
                </a:solidFill>
              </a:rPr>
              <a:t>Sirach 45:2 - Moses was equal to the holy ones</a:t>
            </a:r>
          </a:p>
        </p:txBody>
      </p:sp>
    </p:spTree>
    <p:extLst>
      <p:ext uri="{BB962C8B-B14F-4D97-AF65-F5344CB8AC3E}">
        <p14:creationId xmlns:p14="http://schemas.microsoft.com/office/powerpoint/2010/main" val="3646343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January 29</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The Second Warning</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253490"/>
            <a:ext cx="6995604" cy="4801314"/>
          </a:xfrm>
          <a:prstGeom prst="rect">
            <a:avLst/>
          </a:prstGeom>
          <a:noFill/>
        </p:spPr>
        <p:txBody>
          <a:bodyPr wrap="square" rtlCol="0">
            <a:spAutoFit/>
          </a:bodyPr>
          <a:lstStyle/>
          <a:p>
            <a:pPr algn="ctr"/>
            <a:r>
              <a:rPr lang="en-GB" b="1" dirty="0">
                <a:solidFill>
                  <a:srgbClr val="000099"/>
                </a:solidFill>
              </a:rPr>
              <a:t>Testing and Resting in the Hebrew Bible</a:t>
            </a:r>
          </a:p>
          <a:p>
            <a:pPr algn="just"/>
            <a:endParaRPr lang="en-GB" b="1" dirty="0">
              <a:solidFill>
                <a:srgbClr val="000099"/>
              </a:solidFill>
            </a:endParaRPr>
          </a:p>
          <a:p>
            <a:r>
              <a:rPr lang="en-GB" b="1" dirty="0">
                <a:solidFill>
                  <a:srgbClr val="000099"/>
                </a:solidFill>
              </a:rPr>
              <a:t>Ex 17 1-7</a:t>
            </a:r>
          </a:p>
          <a:p>
            <a:pPr algn="just"/>
            <a:r>
              <a:rPr lang="en-GB" b="1" dirty="0">
                <a:solidFill>
                  <a:srgbClr val="000099"/>
                </a:solidFill>
              </a:rPr>
              <a:t>From the wilderness of Sin the whole congregation of the Israelites journeyed by stages, as the </a:t>
            </a:r>
            <a:r>
              <a:rPr lang="en-GB" b="1" cap="small" dirty="0">
                <a:solidFill>
                  <a:srgbClr val="000099"/>
                </a:solidFill>
                <a:effectLst/>
              </a:rPr>
              <a:t>Lord</a:t>
            </a:r>
            <a:r>
              <a:rPr lang="en-GB" b="1" dirty="0">
                <a:solidFill>
                  <a:srgbClr val="000099"/>
                </a:solidFill>
              </a:rPr>
              <a:t> commanded. They camped at Rephidim, but there was no water for the people to drink. The people </a:t>
            </a:r>
            <a:r>
              <a:rPr lang="en-GB" b="1" u="sng" dirty="0" err="1">
                <a:solidFill>
                  <a:srgbClr val="FF0000"/>
                </a:solidFill>
              </a:rPr>
              <a:t>quarreled</a:t>
            </a:r>
            <a:r>
              <a:rPr lang="en-GB" b="1" dirty="0">
                <a:solidFill>
                  <a:srgbClr val="000099"/>
                </a:solidFill>
              </a:rPr>
              <a:t> with Moses, and said, ‘Give us water to drink.’ Moses said to them, ‘Why do you quarrel with me? Why do you </a:t>
            </a:r>
            <a:r>
              <a:rPr lang="en-GB" b="1" u="sng" dirty="0">
                <a:solidFill>
                  <a:srgbClr val="FF0000"/>
                </a:solidFill>
              </a:rPr>
              <a:t>test</a:t>
            </a:r>
            <a:r>
              <a:rPr lang="en-GB" b="1" dirty="0">
                <a:solidFill>
                  <a:srgbClr val="000099"/>
                </a:solidFill>
              </a:rPr>
              <a:t> the </a:t>
            </a:r>
            <a:r>
              <a:rPr lang="en-GB" b="1" cap="small" dirty="0">
                <a:solidFill>
                  <a:srgbClr val="000099"/>
                </a:solidFill>
                <a:effectLst/>
              </a:rPr>
              <a:t>Lord</a:t>
            </a:r>
            <a:r>
              <a:rPr lang="en-GB" b="1" dirty="0">
                <a:solidFill>
                  <a:srgbClr val="000099"/>
                </a:solidFill>
              </a:rPr>
              <a:t>?’</a:t>
            </a:r>
            <a:r>
              <a:rPr lang="en-GB" b="1" baseline="30000" dirty="0">
                <a:solidFill>
                  <a:srgbClr val="000099"/>
                </a:solidFill>
              </a:rPr>
              <a:t> </a:t>
            </a:r>
            <a:r>
              <a:rPr lang="en-GB" b="1" dirty="0">
                <a:solidFill>
                  <a:srgbClr val="000099"/>
                </a:solidFill>
              </a:rPr>
              <a:t>But the people thirsted there for water; and the people complained against Moses and said, ‘Why did you bring us out of Egypt, to kill us and our children and livestock with thirst?’ So Moses cried out to the </a:t>
            </a:r>
            <a:r>
              <a:rPr lang="en-GB" b="1" cap="small" dirty="0">
                <a:solidFill>
                  <a:srgbClr val="000099"/>
                </a:solidFill>
                <a:effectLst/>
              </a:rPr>
              <a:t>Lord</a:t>
            </a:r>
            <a:r>
              <a:rPr lang="en-GB" b="1" dirty="0">
                <a:solidFill>
                  <a:srgbClr val="000099"/>
                </a:solidFill>
              </a:rPr>
              <a:t>, ‘What shall I do with this people? They are almost ready to stone me.’ The </a:t>
            </a:r>
            <a:r>
              <a:rPr lang="en-GB" b="1" cap="small" dirty="0">
                <a:solidFill>
                  <a:srgbClr val="000099"/>
                </a:solidFill>
                <a:effectLst/>
              </a:rPr>
              <a:t>Lord</a:t>
            </a:r>
            <a:r>
              <a:rPr lang="en-GB" b="1" dirty="0">
                <a:solidFill>
                  <a:srgbClr val="000099"/>
                </a:solidFill>
              </a:rPr>
              <a:t> said to Moses, ‘Go on ahead of the people, and take some of the elders of Israel with you; take in your hand the staff with which you struck the Nile, and go. I will be standing there in front of you on the rock at Horeb. Strike the rock, and water will come out of it, so that the people may drink.’</a:t>
            </a:r>
          </a:p>
        </p:txBody>
      </p:sp>
    </p:spTree>
    <p:extLst>
      <p:ext uri="{BB962C8B-B14F-4D97-AF65-F5344CB8AC3E}">
        <p14:creationId xmlns:p14="http://schemas.microsoft.com/office/powerpoint/2010/main" val="493081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January 29</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The Second Warning</a:t>
            </a:r>
            <a:endParaRPr lang="en-GB" dirty="0"/>
          </a:p>
        </p:txBody>
      </p:sp>
      <p:pic>
        <p:nvPicPr>
          <p:cNvPr id="4" name="Picture 3" descr="A picture containing outdoor, nature&#10;&#10;Description automatically generated">
            <a:extLst>
              <a:ext uri="{FF2B5EF4-FFF2-40B4-BE49-F238E27FC236}">
                <a16:creationId xmlns:a16="http://schemas.microsoft.com/office/drawing/2014/main" id="{B7107D18-505E-407A-AE7B-F1712C4B01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0164" y="1518081"/>
            <a:ext cx="7776838" cy="4225771"/>
          </a:xfrm>
          <a:prstGeom prst="rect">
            <a:avLst/>
          </a:prstGeom>
        </p:spPr>
      </p:pic>
      <p:sp>
        <p:nvSpPr>
          <p:cNvPr id="7" name="TextBox 6">
            <a:extLst>
              <a:ext uri="{FF2B5EF4-FFF2-40B4-BE49-F238E27FC236}">
                <a16:creationId xmlns:a16="http://schemas.microsoft.com/office/drawing/2014/main" id="{2B864CEB-FB2F-41E6-89AC-C65D3978BD07}"/>
              </a:ext>
            </a:extLst>
          </p:cNvPr>
          <p:cNvSpPr txBox="1"/>
          <p:nvPr/>
        </p:nvSpPr>
        <p:spPr>
          <a:xfrm>
            <a:off x="654728" y="5726096"/>
            <a:ext cx="7974367" cy="923330"/>
          </a:xfrm>
          <a:prstGeom prst="rect">
            <a:avLst/>
          </a:prstGeom>
          <a:noFill/>
        </p:spPr>
        <p:txBody>
          <a:bodyPr wrap="square">
            <a:spAutoFit/>
          </a:bodyPr>
          <a:lstStyle/>
          <a:p>
            <a:pPr algn="just"/>
            <a:r>
              <a:rPr lang="en-GB" b="1" dirty="0">
                <a:solidFill>
                  <a:srgbClr val="000099"/>
                </a:solidFill>
              </a:rPr>
              <a:t>Moses did so, in the sight of the elders of Israel. </a:t>
            </a:r>
            <a:r>
              <a:rPr lang="en-GB" b="1" baseline="30000" dirty="0">
                <a:solidFill>
                  <a:srgbClr val="000099"/>
                </a:solidFill>
              </a:rPr>
              <a:t>7 </a:t>
            </a:r>
            <a:r>
              <a:rPr lang="en-GB" b="1" dirty="0">
                <a:solidFill>
                  <a:srgbClr val="000099"/>
                </a:solidFill>
              </a:rPr>
              <a:t>He called the place </a:t>
            </a:r>
            <a:r>
              <a:rPr lang="en-GB" b="1" dirty="0" err="1">
                <a:solidFill>
                  <a:srgbClr val="000099"/>
                </a:solidFill>
              </a:rPr>
              <a:t>Massah</a:t>
            </a:r>
            <a:r>
              <a:rPr lang="en-GB" b="1" baseline="30000" dirty="0">
                <a:solidFill>
                  <a:srgbClr val="000099"/>
                </a:solidFill>
              </a:rPr>
              <a:t> </a:t>
            </a:r>
            <a:r>
              <a:rPr lang="en-GB" b="1" dirty="0">
                <a:solidFill>
                  <a:srgbClr val="000099"/>
                </a:solidFill>
              </a:rPr>
              <a:t>and </a:t>
            </a:r>
            <a:r>
              <a:rPr lang="en-GB" b="1" dirty="0" err="1">
                <a:solidFill>
                  <a:srgbClr val="000099"/>
                </a:solidFill>
              </a:rPr>
              <a:t>Meribah</a:t>
            </a:r>
            <a:r>
              <a:rPr lang="en-GB" b="1" dirty="0">
                <a:solidFill>
                  <a:srgbClr val="000099"/>
                </a:solidFill>
              </a:rPr>
              <a:t>, because </a:t>
            </a:r>
            <a:r>
              <a:rPr lang="en-GB" b="1" dirty="0">
                <a:solidFill>
                  <a:srgbClr val="FF0000"/>
                </a:solidFill>
              </a:rPr>
              <a:t>the Israelites </a:t>
            </a:r>
            <a:r>
              <a:rPr lang="en-GB" b="1" u="sng" dirty="0" err="1">
                <a:solidFill>
                  <a:srgbClr val="FF0000"/>
                </a:solidFill>
              </a:rPr>
              <a:t>quarreled</a:t>
            </a:r>
            <a:r>
              <a:rPr lang="en-GB" b="1" dirty="0">
                <a:solidFill>
                  <a:srgbClr val="FF0000"/>
                </a:solidFill>
              </a:rPr>
              <a:t> and </a:t>
            </a:r>
            <a:r>
              <a:rPr lang="en-GB" b="1" u="sng" dirty="0">
                <a:solidFill>
                  <a:srgbClr val="FF0000"/>
                </a:solidFill>
              </a:rPr>
              <a:t>tested</a:t>
            </a:r>
            <a:r>
              <a:rPr lang="en-GB" b="1" dirty="0">
                <a:solidFill>
                  <a:srgbClr val="FF0000"/>
                </a:solidFill>
              </a:rPr>
              <a:t> the </a:t>
            </a:r>
            <a:r>
              <a:rPr lang="en-GB" b="1" cap="small" dirty="0">
                <a:solidFill>
                  <a:srgbClr val="FF0000"/>
                </a:solidFill>
                <a:effectLst/>
              </a:rPr>
              <a:t>Lord</a:t>
            </a:r>
            <a:r>
              <a:rPr lang="en-GB" b="1" dirty="0">
                <a:solidFill>
                  <a:srgbClr val="FF0000"/>
                </a:solidFill>
              </a:rPr>
              <a:t>, saying, ‘Is the </a:t>
            </a:r>
            <a:r>
              <a:rPr lang="en-GB" b="1" cap="small" dirty="0">
                <a:solidFill>
                  <a:srgbClr val="FF0000"/>
                </a:solidFill>
                <a:effectLst/>
              </a:rPr>
              <a:t>Lord</a:t>
            </a:r>
            <a:r>
              <a:rPr lang="en-GB" b="1" dirty="0">
                <a:solidFill>
                  <a:srgbClr val="FF0000"/>
                </a:solidFill>
              </a:rPr>
              <a:t> among us or not?’</a:t>
            </a:r>
          </a:p>
        </p:txBody>
      </p:sp>
    </p:spTree>
    <p:extLst>
      <p:ext uri="{BB962C8B-B14F-4D97-AF65-F5344CB8AC3E}">
        <p14:creationId xmlns:p14="http://schemas.microsoft.com/office/powerpoint/2010/main" val="584375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January 29</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The Second Warning</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253490"/>
            <a:ext cx="6995604" cy="5632311"/>
          </a:xfrm>
          <a:prstGeom prst="rect">
            <a:avLst/>
          </a:prstGeom>
          <a:noFill/>
        </p:spPr>
        <p:txBody>
          <a:bodyPr wrap="square" rtlCol="0">
            <a:spAutoFit/>
          </a:bodyPr>
          <a:lstStyle/>
          <a:p>
            <a:pPr algn="ctr"/>
            <a:r>
              <a:rPr lang="en-GB" b="1" dirty="0">
                <a:solidFill>
                  <a:srgbClr val="000099"/>
                </a:solidFill>
              </a:rPr>
              <a:t>Testing and Resting in the Hebrew Bible</a:t>
            </a:r>
          </a:p>
          <a:p>
            <a:pPr algn="just"/>
            <a:endParaRPr lang="en-GB" b="1" dirty="0">
              <a:solidFill>
                <a:srgbClr val="000099"/>
              </a:solidFill>
            </a:endParaRPr>
          </a:p>
          <a:p>
            <a:pPr algn="just"/>
            <a:r>
              <a:rPr lang="en-GB" b="1" dirty="0" err="1">
                <a:solidFill>
                  <a:srgbClr val="000099"/>
                </a:solidFill>
              </a:rPr>
              <a:t>Deut</a:t>
            </a:r>
            <a:r>
              <a:rPr lang="en-GB" b="1" dirty="0">
                <a:solidFill>
                  <a:srgbClr val="000099"/>
                </a:solidFill>
              </a:rPr>
              <a:t> 6:13-19. </a:t>
            </a:r>
            <a:r>
              <a:rPr lang="en-GB" dirty="0">
                <a:solidFill>
                  <a:srgbClr val="000099"/>
                </a:solidFill>
              </a:rPr>
              <a:t>The </a:t>
            </a:r>
            <a:r>
              <a:rPr lang="en-GB" cap="small" dirty="0">
                <a:solidFill>
                  <a:srgbClr val="000099"/>
                </a:solidFill>
                <a:effectLst/>
              </a:rPr>
              <a:t>Lord</a:t>
            </a:r>
            <a:r>
              <a:rPr lang="en-GB" dirty="0">
                <a:solidFill>
                  <a:srgbClr val="000099"/>
                </a:solidFill>
              </a:rPr>
              <a:t> your God you shall fear; him you shall serve, and by his name alone you shall swear. Do not follow other gods, any of the gods of the peoples who are all around you, because the </a:t>
            </a:r>
            <a:r>
              <a:rPr lang="en-GB" cap="small" dirty="0">
                <a:solidFill>
                  <a:srgbClr val="000099"/>
                </a:solidFill>
                <a:effectLst/>
              </a:rPr>
              <a:t>Lord</a:t>
            </a:r>
            <a:r>
              <a:rPr lang="en-GB" dirty="0">
                <a:solidFill>
                  <a:srgbClr val="000099"/>
                </a:solidFill>
              </a:rPr>
              <a:t> your God, who is present with you, is a jealous God. The anger of the </a:t>
            </a:r>
            <a:r>
              <a:rPr lang="en-GB" cap="small" dirty="0">
                <a:solidFill>
                  <a:srgbClr val="000099"/>
                </a:solidFill>
                <a:effectLst/>
              </a:rPr>
              <a:t>Lord</a:t>
            </a:r>
            <a:r>
              <a:rPr lang="en-GB" dirty="0">
                <a:solidFill>
                  <a:srgbClr val="000099"/>
                </a:solidFill>
              </a:rPr>
              <a:t> your God would be kindled against you and he would destroy you from the face of the earth. </a:t>
            </a:r>
            <a:r>
              <a:rPr lang="en-GB" baseline="30000" dirty="0">
                <a:solidFill>
                  <a:srgbClr val="000099"/>
                </a:solidFill>
              </a:rPr>
              <a:t> </a:t>
            </a:r>
            <a:r>
              <a:rPr lang="en-GB" b="1" dirty="0">
                <a:solidFill>
                  <a:srgbClr val="000099"/>
                </a:solidFill>
              </a:rPr>
              <a:t>Do not put the </a:t>
            </a:r>
            <a:r>
              <a:rPr lang="en-GB" b="1" cap="small" dirty="0">
                <a:solidFill>
                  <a:srgbClr val="000099"/>
                </a:solidFill>
                <a:effectLst/>
              </a:rPr>
              <a:t>Lord</a:t>
            </a:r>
            <a:r>
              <a:rPr lang="en-GB" b="1" dirty="0">
                <a:solidFill>
                  <a:srgbClr val="000099"/>
                </a:solidFill>
              </a:rPr>
              <a:t> your God to the test, as you tested him at </a:t>
            </a:r>
            <a:r>
              <a:rPr lang="en-GB" b="1" u="sng" dirty="0" err="1">
                <a:solidFill>
                  <a:srgbClr val="FF0000"/>
                </a:solidFill>
              </a:rPr>
              <a:t>Massah</a:t>
            </a:r>
            <a:r>
              <a:rPr lang="en-GB" b="1" dirty="0">
                <a:solidFill>
                  <a:srgbClr val="000099"/>
                </a:solidFill>
              </a:rPr>
              <a:t>.</a:t>
            </a:r>
            <a:r>
              <a:rPr lang="en-GB" b="1" baseline="30000" dirty="0">
                <a:solidFill>
                  <a:srgbClr val="000099"/>
                </a:solidFill>
              </a:rPr>
              <a:t> </a:t>
            </a:r>
            <a:r>
              <a:rPr lang="en-GB" b="1" dirty="0">
                <a:solidFill>
                  <a:srgbClr val="000099"/>
                </a:solidFill>
              </a:rPr>
              <a:t>You must diligently keep the commandments of the </a:t>
            </a:r>
            <a:r>
              <a:rPr lang="en-GB" b="1" cap="small" dirty="0">
                <a:solidFill>
                  <a:srgbClr val="000099"/>
                </a:solidFill>
                <a:effectLst/>
              </a:rPr>
              <a:t>Lord</a:t>
            </a:r>
            <a:r>
              <a:rPr lang="en-GB" b="1" dirty="0">
                <a:solidFill>
                  <a:srgbClr val="000099"/>
                </a:solidFill>
              </a:rPr>
              <a:t> your God, and his decrees, and his statutes that he has commanded you. Do what is right and good in the sight of the </a:t>
            </a:r>
            <a:r>
              <a:rPr lang="en-GB" b="1" cap="small" dirty="0">
                <a:solidFill>
                  <a:srgbClr val="000099"/>
                </a:solidFill>
                <a:effectLst/>
              </a:rPr>
              <a:t>Lord</a:t>
            </a:r>
            <a:r>
              <a:rPr lang="en-GB" b="1" dirty="0">
                <a:solidFill>
                  <a:srgbClr val="000099"/>
                </a:solidFill>
              </a:rPr>
              <a:t>, so that it may go well with you, and so that you may go in and occupy the good land that the </a:t>
            </a:r>
            <a:r>
              <a:rPr lang="en-GB" b="1" cap="small" dirty="0">
                <a:solidFill>
                  <a:srgbClr val="000099"/>
                </a:solidFill>
                <a:effectLst/>
              </a:rPr>
              <a:t>Lord</a:t>
            </a:r>
            <a:r>
              <a:rPr lang="en-GB" b="1" dirty="0">
                <a:solidFill>
                  <a:srgbClr val="000099"/>
                </a:solidFill>
              </a:rPr>
              <a:t> swore to your ancestors to give you, </a:t>
            </a:r>
            <a:r>
              <a:rPr lang="en-GB" dirty="0">
                <a:solidFill>
                  <a:srgbClr val="000099"/>
                </a:solidFill>
              </a:rPr>
              <a:t>thrusting out all your enemies from before you, as the </a:t>
            </a:r>
            <a:r>
              <a:rPr lang="en-GB" cap="small" dirty="0">
                <a:solidFill>
                  <a:srgbClr val="000099"/>
                </a:solidFill>
                <a:effectLst/>
              </a:rPr>
              <a:t>Lord</a:t>
            </a:r>
            <a:r>
              <a:rPr lang="en-GB" dirty="0">
                <a:solidFill>
                  <a:srgbClr val="000099"/>
                </a:solidFill>
              </a:rPr>
              <a:t> has promised….</a:t>
            </a:r>
          </a:p>
          <a:p>
            <a:pPr algn="just"/>
            <a:r>
              <a:rPr lang="en-GB" b="1" dirty="0">
                <a:solidFill>
                  <a:srgbClr val="000099"/>
                </a:solidFill>
              </a:rPr>
              <a:t>.</a:t>
            </a:r>
          </a:p>
          <a:p>
            <a:pPr algn="just"/>
            <a:r>
              <a:rPr lang="en-GB" b="1" dirty="0">
                <a:solidFill>
                  <a:srgbClr val="000099"/>
                </a:solidFill>
              </a:rPr>
              <a:t>6:25. If we diligently observe this entire commandment before the </a:t>
            </a:r>
            <a:r>
              <a:rPr lang="en-GB" b="1" cap="small" dirty="0">
                <a:solidFill>
                  <a:srgbClr val="000099"/>
                </a:solidFill>
                <a:effectLst/>
              </a:rPr>
              <a:t>Lord</a:t>
            </a:r>
            <a:r>
              <a:rPr lang="en-GB" b="1" dirty="0">
                <a:solidFill>
                  <a:srgbClr val="000099"/>
                </a:solidFill>
              </a:rPr>
              <a:t> our God, as he has commanded us, </a:t>
            </a:r>
            <a:r>
              <a:rPr lang="en-GB" b="1" dirty="0">
                <a:solidFill>
                  <a:srgbClr val="008000"/>
                </a:solidFill>
              </a:rPr>
              <a:t>we will be in the right.’</a:t>
            </a:r>
          </a:p>
          <a:p>
            <a:endParaRPr lang="en-GB" b="1" dirty="0">
              <a:solidFill>
                <a:srgbClr val="FF0000"/>
              </a:solidFill>
            </a:endParaRPr>
          </a:p>
          <a:p>
            <a:endParaRPr lang="en-GB" b="1" dirty="0">
              <a:solidFill>
                <a:srgbClr val="000099"/>
              </a:solidFill>
            </a:endParaRPr>
          </a:p>
          <a:p>
            <a:endParaRPr lang="en-GB" b="1" dirty="0">
              <a:solidFill>
                <a:srgbClr val="000099"/>
              </a:solidFill>
            </a:endParaRPr>
          </a:p>
        </p:txBody>
      </p:sp>
    </p:spTree>
    <p:extLst>
      <p:ext uri="{BB962C8B-B14F-4D97-AF65-F5344CB8AC3E}">
        <p14:creationId xmlns:p14="http://schemas.microsoft.com/office/powerpoint/2010/main" val="554538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January 29</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The Second Warning</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253490"/>
            <a:ext cx="6995604" cy="4524315"/>
          </a:xfrm>
          <a:prstGeom prst="rect">
            <a:avLst/>
          </a:prstGeom>
          <a:noFill/>
        </p:spPr>
        <p:txBody>
          <a:bodyPr wrap="square" rtlCol="0">
            <a:spAutoFit/>
          </a:bodyPr>
          <a:lstStyle/>
          <a:p>
            <a:pPr algn="ctr"/>
            <a:r>
              <a:rPr lang="en-GB" b="1" dirty="0">
                <a:solidFill>
                  <a:srgbClr val="000099"/>
                </a:solidFill>
              </a:rPr>
              <a:t>Testing and Resting in the Hebrew Bible</a:t>
            </a:r>
          </a:p>
          <a:p>
            <a:pPr algn="just"/>
            <a:endParaRPr lang="en-GB" b="1" dirty="0">
              <a:solidFill>
                <a:srgbClr val="000099"/>
              </a:solidFill>
            </a:endParaRPr>
          </a:p>
          <a:p>
            <a:r>
              <a:rPr lang="en-GB" b="1" dirty="0">
                <a:solidFill>
                  <a:srgbClr val="000099"/>
                </a:solidFill>
              </a:rPr>
              <a:t>Ezekiel 20:13-17. </a:t>
            </a:r>
            <a:r>
              <a:rPr lang="en-GB" baseline="30000" dirty="0">
                <a:solidFill>
                  <a:srgbClr val="000099"/>
                </a:solidFill>
              </a:rPr>
              <a:t> </a:t>
            </a:r>
            <a:r>
              <a:rPr lang="en-GB" dirty="0">
                <a:solidFill>
                  <a:srgbClr val="000099"/>
                </a:solidFill>
              </a:rPr>
              <a:t>Then I thought I would pour out my wrath upon them in the wilderness, to make an end of them. But I acted for the sake of my name, so that it should not be profaned in the sight of the nations, in whose sight I had brought them out. Moreover, I swore to them in the wilderness that I would not bring them into the land that I had given them, a land flowing with milk and honey, the most glorious of all lands, </a:t>
            </a:r>
            <a:r>
              <a:rPr lang="en-GB" b="1" dirty="0">
                <a:solidFill>
                  <a:srgbClr val="000099"/>
                </a:solidFill>
              </a:rPr>
              <a:t>because they rejected my ordinances and did not observe my statutes, and profaned my sabbaths; for their heart went after their idols</a:t>
            </a:r>
            <a:r>
              <a:rPr lang="en-GB" dirty="0">
                <a:solidFill>
                  <a:srgbClr val="000099"/>
                </a:solidFill>
              </a:rPr>
              <a:t>. Nevertheless, my eye spared them, and I did not destroy them or make an end of them in the wilderness.</a:t>
            </a:r>
          </a:p>
          <a:p>
            <a:pPr algn="just"/>
            <a:endParaRPr lang="en-GB" b="1" dirty="0">
              <a:solidFill>
                <a:srgbClr val="008000"/>
              </a:solidFill>
            </a:endParaRPr>
          </a:p>
          <a:p>
            <a:endParaRPr lang="en-GB" b="1" dirty="0">
              <a:solidFill>
                <a:srgbClr val="FF0000"/>
              </a:solidFill>
            </a:endParaRPr>
          </a:p>
          <a:p>
            <a:endParaRPr lang="en-GB" b="1" dirty="0">
              <a:solidFill>
                <a:srgbClr val="000099"/>
              </a:solidFill>
            </a:endParaRPr>
          </a:p>
          <a:p>
            <a:endParaRPr lang="en-GB" b="1" dirty="0">
              <a:solidFill>
                <a:srgbClr val="000099"/>
              </a:solidFill>
            </a:endParaRPr>
          </a:p>
        </p:txBody>
      </p:sp>
    </p:spTree>
    <p:extLst>
      <p:ext uri="{BB962C8B-B14F-4D97-AF65-F5344CB8AC3E}">
        <p14:creationId xmlns:p14="http://schemas.microsoft.com/office/powerpoint/2010/main" val="1549751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January 29</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The Second Warning</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253490"/>
            <a:ext cx="6995604" cy="2585323"/>
          </a:xfrm>
          <a:prstGeom prst="rect">
            <a:avLst/>
          </a:prstGeom>
          <a:noFill/>
        </p:spPr>
        <p:txBody>
          <a:bodyPr wrap="square" rtlCol="0">
            <a:spAutoFit/>
          </a:bodyPr>
          <a:lstStyle/>
          <a:p>
            <a:pPr algn="ctr"/>
            <a:r>
              <a:rPr lang="en-GB" b="1" dirty="0">
                <a:solidFill>
                  <a:srgbClr val="000099"/>
                </a:solidFill>
              </a:rPr>
              <a:t>Testing and Resting in the Hebrew Bible</a:t>
            </a:r>
          </a:p>
          <a:p>
            <a:pPr algn="just"/>
            <a:endParaRPr lang="en-GB" b="1" dirty="0">
              <a:solidFill>
                <a:srgbClr val="000099"/>
              </a:solidFill>
            </a:endParaRPr>
          </a:p>
          <a:p>
            <a:r>
              <a:rPr lang="en-GB" sz="18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Ps 95:7b-11. </a:t>
            </a:r>
            <a:r>
              <a:rPr lang="en-GB" sz="1800" dirty="0">
                <a:solidFill>
                  <a:srgbClr val="000099"/>
                </a:solidFill>
                <a:effectLst/>
                <a:latin typeface="Calibri" panose="020F0502020204030204" pitchFamily="34" charset="0"/>
                <a:ea typeface="Calibri" panose="020F0502020204030204" pitchFamily="34" charset="0"/>
                <a:cs typeface="Calibri" panose="020F0502020204030204" pitchFamily="34" charset="0"/>
              </a:rPr>
              <a:t>O that today you would listen to his voice! Do not harden your hearts, as at </a:t>
            </a:r>
            <a:r>
              <a:rPr lang="en-GB" sz="1800" dirty="0" err="1">
                <a:solidFill>
                  <a:srgbClr val="000099"/>
                </a:solidFill>
                <a:effectLst/>
                <a:latin typeface="Calibri" panose="020F0502020204030204" pitchFamily="34" charset="0"/>
                <a:ea typeface="Calibri" panose="020F0502020204030204" pitchFamily="34" charset="0"/>
                <a:cs typeface="Calibri" panose="020F0502020204030204" pitchFamily="34" charset="0"/>
              </a:rPr>
              <a:t>Meribah</a:t>
            </a:r>
            <a:r>
              <a:rPr lang="en-GB" sz="1800" dirty="0">
                <a:solidFill>
                  <a:srgbClr val="000099"/>
                </a:solidFill>
                <a:effectLst/>
                <a:latin typeface="Calibri" panose="020F0502020204030204" pitchFamily="34" charset="0"/>
                <a:ea typeface="Calibri" panose="020F0502020204030204" pitchFamily="34" charset="0"/>
                <a:cs typeface="Calibri" panose="020F0502020204030204" pitchFamily="34" charset="0"/>
              </a:rPr>
              <a:t>, as on the day at </a:t>
            </a:r>
            <a:r>
              <a:rPr lang="en-GB" sz="1800" dirty="0" err="1">
                <a:solidFill>
                  <a:srgbClr val="000099"/>
                </a:solidFill>
                <a:effectLst/>
                <a:latin typeface="Calibri" panose="020F0502020204030204" pitchFamily="34" charset="0"/>
                <a:ea typeface="Calibri" panose="020F0502020204030204" pitchFamily="34" charset="0"/>
                <a:cs typeface="Calibri" panose="020F0502020204030204" pitchFamily="34" charset="0"/>
              </a:rPr>
              <a:t>Massah</a:t>
            </a:r>
            <a:r>
              <a:rPr lang="en-GB" sz="1800" dirty="0">
                <a:solidFill>
                  <a:srgbClr val="000099"/>
                </a:solidFill>
                <a:effectLst/>
                <a:latin typeface="Calibri" panose="020F0502020204030204" pitchFamily="34" charset="0"/>
                <a:ea typeface="Calibri" panose="020F0502020204030204" pitchFamily="34" charset="0"/>
                <a:cs typeface="Calibri" panose="020F0502020204030204" pitchFamily="34" charset="0"/>
              </a:rPr>
              <a:t> in the wilderness, when your ancestors tested me,  and put me to the proof, though they had seen my work. </a:t>
            </a:r>
            <a:r>
              <a:rPr lang="en-GB" sz="1800" b="1" dirty="0">
                <a:solidFill>
                  <a:srgbClr val="000099"/>
                </a:solidFill>
                <a:effectLst/>
                <a:latin typeface="Calibri" panose="020F0502020204030204" pitchFamily="34" charset="0"/>
                <a:ea typeface="Calibri" panose="020F0502020204030204" pitchFamily="34" charset="0"/>
                <a:cs typeface="Calibri" panose="020F0502020204030204" pitchFamily="34" charset="0"/>
              </a:rPr>
              <a:t>For forty years I loathed that generation and said, ‘They are a people whose hearts go astray, and they do not regard my ways.’</a:t>
            </a:r>
            <a:r>
              <a:rPr lang="en-GB" sz="1800" b="1" baseline="30000" dirty="0">
                <a:solidFill>
                  <a:srgbClr val="000099"/>
                </a:solidFill>
                <a:effectLst/>
                <a:latin typeface="Calibri" panose="020F0502020204030204" pitchFamily="34" charset="0"/>
                <a:ea typeface="Calibri" panose="020F0502020204030204" pitchFamily="34" charset="0"/>
                <a:cs typeface="Calibri" panose="020F0502020204030204" pitchFamily="34" charset="0"/>
              </a:rPr>
              <a:t> </a:t>
            </a:r>
            <a:r>
              <a:rPr lang="en-GB" sz="1800" b="1" dirty="0">
                <a:solidFill>
                  <a:srgbClr val="008000"/>
                </a:solidFill>
                <a:effectLst/>
                <a:latin typeface="Calibri" panose="020F0502020204030204" pitchFamily="34" charset="0"/>
                <a:ea typeface="Calibri" panose="020F0502020204030204" pitchFamily="34" charset="0"/>
                <a:cs typeface="Calibri" panose="020F0502020204030204" pitchFamily="34" charset="0"/>
              </a:rPr>
              <a:t>Therefore in my anger I swore, ‘They shall not enter my rest</a:t>
            </a:r>
            <a:r>
              <a:rPr lang="en-GB" sz="1800" b="1" dirty="0">
                <a:solidFill>
                  <a:srgbClr val="000099"/>
                </a:solidFill>
                <a:effectLst/>
                <a:latin typeface="Calibri" panose="020F0502020204030204" pitchFamily="34" charset="0"/>
                <a:ea typeface="Calibri" panose="020F0502020204030204" pitchFamily="34" charset="0"/>
                <a:cs typeface="Calibri" panose="020F0502020204030204" pitchFamily="34" charset="0"/>
              </a:rPr>
              <a:t>.’</a:t>
            </a:r>
            <a:endParaRPr lang="en-GB" sz="18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b="1" dirty="0">
              <a:solidFill>
                <a:srgbClr val="000099"/>
              </a:solidFill>
            </a:endParaRPr>
          </a:p>
        </p:txBody>
      </p:sp>
    </p:spTree>
    <p:extLst>
      <p:ext uri="{BB962C8B-B14F-4D97-AF65-F5344CB8AC3E}">
        <p14:creationId xmlns:p14="http://schemas.microsoft.com/office/powerpoint/2010/main" val="7640989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2924</TotalTime>
  <Words>2443</Words>
  <Application>Microsoft Office PowerPoint</Application>
  <PresentationFormat>On-screen Show (4:3)</PresentationFormat>
  <Paragraphs>200</Paragraphs>
  <Slides>20</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Lewis</dc:creator>
  <cp:lastModifiedBy>Steve Logan</cp:lastModifiedBy>
  <cp:revision>9</cp:revision>
  <cp:lastPrinted>2022-01-28T11:45:44Z</cp:lastPrinted>
  <dcterms:created xsi:type="dcterms:W3CDTF">2021-03-19T10:45:01Z</dcterms:created>
  <dcterms:modified xsi:type="dcterms:W3CDTF">2022-01-29T11:01:43Z</dcterms:modified>
</cp:coreProperties>
</file>