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notesMasterIdLst>
    <p:notesMasterId r:id="rId44"/>
  </p:notesMasterIdLst>
  <p:sldIdLst>
    <p:sldId id="256" r:id="rId2"/>
    <p:sldId id="260" r:id="rId3"/>
    <p:sldId id="261" r:id="rId4"/>
    <p:sldId id="262" r:id="rId5"/>
    <p:sldId id="263" r:id="rId6"/>
    <p:sldId id="264" r:id="rId7"/>
    <p:sldId id="266" r:id="rId8"/>
    <p:sldId id="265" r:id="rId9"/>
    <p:sldId id="267" r:id="rId10"/>
    <p:sldId id="268" r:id="rId11"/>
    <p:sldId id="269" r:id="rId12"/>
    <p:sldId id="270" r:id="rId13"/>
    <p:sldId id="271" r:id="rId14"/>
    <p:sldId id="272" r:id="rId15"/>
    <p:sldId id="273" r:id="rId16"/>
    <p:sldId id="275" r:id="rId17"/>
    <p:sldId id="274"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8" r:id="rId40"/>
    <p:sldId id="297" r:id="rId41"/>
    <p:sldId id="300" r:id="rId42"/>
    <p:sldId id="299"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4" autoAdjust="0"/>
    <p:restoredTop sz="60510" autoAdjust="0"/>
  </p:normalViewPr>
  <p:slideViewPr>
    <p:cSldViewPr snapToGrid="0">
      <p:cViewPr varScale="1">
        <p:scale>
          <a:sx n="55" d="100"/>
          <a:sy n="55" d="100"/>
        </p:scale>
        <p:origin x="1526"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30BBED-D8C7-4EAA-AA61-1CF4590D7E04}" type="datetimeFigureOut">
              <a:rPr lang="en-GB" smtClean="0"/>
              <a:t>21/05/2022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F04EED-889D-43B7-B920-A017E470806A}" type="slidenum">
              <a:rPr lang="en-GB" smtClean="0"/>
              <a:t>‹#›</a:t>
            </a:fld>
            <a:endParaRPr lang="en-GB"/>
          </a:p>
        </p:txBody>
      </p:sp>
    </p:spTree>
    <p:extLst>
      <p:ext uri="{BB962C8B-B14F-4D97-AF65-F5344CB8AC3E}">
        <p14:creationId xmlns:p14="http://schemas.microsoft.com/office/powerpoint/2010/main" val="3219601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DF04EED-889D-43B7-B920-A017E470806A}" type="slidenum">
              <a:rPr lang="en-GB" smtClean="0"/>
              <a:t>1</a:t>
            </a:fld>
            <a:endParaRPr lang="en-GB"/>
          </a:p>
        </p:txBody>
      </p:sp>
    </p:spTree>
    <p:extLst>
      <p:ext uri="{BB962C8B-B14F-4D97-AF65-F5344CB8AC3E}">
        <p14:creationId xmlns:p14="http://schemas.microsoft.com/office/powerpoint/2010/main" val="3574502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Law says bad thing needs a stoning</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OK Christ – what are you going to do about it?</a:t>
            </a:r>
          </a:p>
          <a:p>
            <a:endParaRPr lang="en-GB" dirty="0"/>
          </a:p>
          <a:p>
            <a:r>
              <a:rPr lang="en-GB" dirty="0"/>
              <a:t>It’s a fair question – the Law says she’s got to go…</a:t>
            </a:r>
          </a:p>
          <a:p>
            <a:endParaRPr lang="en-GB" dirty="0"/>
          </a:p>
          <a:p>
            <a:r>
              <a:rPr lang="en-GB" dirty="0"/>
              <a:t>SLIDE</a:t>
            </a:r>
          </a:p>
          <a:p>
            <a:endParaRPr lang="en-GB" dirty="0"/>
          </a:p>
          <a:p>
            <a:endParaRPr lang="en-GB" dirty="0"/>
          </a:p>
          <a:p>
            <a:endParaRPr lang="en-GB" dirty="0"/>
          </a:p>
          <a:p>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10</a:t>
            </a:fld>
            <a:endParaRPr lang="en-GB"/>
          </a:p>
        </p:txBody>
      </p:sp>
    </p:spTree>
    <p:extLst>
      <p:ext uri="{BB962C8B-B14F-4D97-AF65-F5344CB8AC3E}">
        <p14:creationId xmlns:p14="http://schemas.microsoft.com/office/powerpoint/2010/main" val="131839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a:t>
            </a:r>
            <a:r>
              <a:rPr lang="en-GB" i="1" dirty="0"/>
              <a:t>is</a:t>
            </a:r>
            <a:r>
              <a:rPr lang="en-GB" i="0" baseline="0" dirty="0"/>
              <a:t> the Law?</a:t>
            </a:r>
            <a:endParaRPr lang="en-GB" dirty="0"/>
          </a:p>
          <a:p>
            <a:endParaRPr lang="en-GB" dirty="0"/>
          </a:p>
          <a:p>
            <a:r>
              <a:rPr lang="en-GB" dirty="0"/>
              <a:t>Ex 20 – very clear….</a:t>
            </a:r>
          </a:p>
          <a:p>
            <a:endParaRPr lang="en-GB" dirty="0"/>
          </a:p>
          <a:p>
            <a:r>
              <a:rPr lang="en-GB" dirty="0"/>
              <a:t>What are the consequences…?</a:t>
            </a:r>
          </a:p>
          <a:p>
            <a:endParaRPr lang="en-GB" dirty="0"/>
          </a:p>
          <a:p>
            <a:endParaRPr lang="en-GB" dirty="0"/>
          </a:p>
          <a:p>
            <a:endParaRPr lang="en-GB" dirty="0"/>
          </a:p>
          <a:p>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11</a:t>
            </a:fld>
            <a:endParaRPr lang="en-GB"/>
          </a:p>
        </p:txBody>
      </p:sp>
    </p:spTree>
    <p:extLst>
      <p:ext uri="{BB962C8B-B14F-4D97-AF65-F5344CB8AC3E}">
        <p14:creationId xmlns:p14="http://schemas.microsoft.com/office/powerpoint/2010/main" val="1454574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Lev 20 – the punishment…</a:t>
            </a:r>
          </a:p>
          <a:p>
            <a:endParaRPr lang="en-GB" dirty="0"/>
          </a:p>
          <a:p>
            <a:r>
              <a:rPr lang="en-GB" dirty="0"/>
              <a:t>READ</a:t>
            </a:r>
          </a:p>
          <a:p>
            <a:endParaRPr lang="en-GB" dirty="0"/>
          </a:p>
          <a:p>
            <a:r>
              <a:rPr lang="en-GB" dirty="0"/>
              <a:t>We can assume that she was married.  She wasn’t a child…</a:t>
            </a:r>
          </a:p>
          <a:p>
            <a:endParaRPr lang="en-GB" dirty="0"/>
          </a:p>
          <a:p>
            <a:r>
              <a:rPr lang="en-GB" dirty="0"/>
              <a:t>Note this isn’t taken out of context.</a:t>
            </a:r>
            <a:r>
              <a:rPr lang="en-GB" baseline="0" dirty="0"/>
              <a:t>  Look it up…</a:t>
            </a:r>
          </a:p>
          <a:p>
            <a:endParaRPr lang="en-GB" baseline="0" dirty="0"/>
          </a:p>
          <a:p>
            <a:r>
              <a:rPr lang="en-GB" baseline="0" dirty="0"/>
              <a:t>(And I apologise for this…)</a:t>
            </a:r>
          </a:p>
          <a:p>
            <a:endParaRPr lang="en-GB"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t>If a man lies with his father's wife, he has uncovered his father's nakedness; both of them shall surely be put to death; their blood is upon them. 12 If a man lies with his daughter-in-law, both of them shall surely be put to death; they have committed perversion; their blood is upon them. 13 If a man lies with a male as with a woman, both of them have committed an abomination; they shall surely be put to death; their blood is upon them. 14 If a man takes a woman and her mother also, it is depravity; he and they shall be burned with fire, that there may be no depravity among you. 15 If a man lies with an animal, he shall surely be put to death, and you shall kill the animal. 16 If a woman approaches any animal and lies with it, you shall kill the woman and the animal; they shall surely be put to death; their blood is upon them.</a:t>
            </a:r>
          </a:p>
          <a:p>
            <a:endParaRPr lang="en-GB" dirty="0"/>
          </a:p>
          <a:p>
            <a:r>
              <a:rPr lang="en-GB" dirty="0"/>
              <a:t>And there’s more…</a:t>
            </a:r>
          </a:p>
          <a:p>
            <a:endParaRPr lang="en-GB" dirty="0"/>
          </a:p>
          <a:p>
            <a:r>
              <a:rPr lang="en-GB" dirty="0"/>
              <a:t>Read the rest of Lev 20.  It covers adultery, sex with mothers, fathers, daughters, sisters, aunts, menstrual cycles, animals, and there’s a section on child sacrifices as well.</a:t>
            </a:r>
          </a:p>
          <a:p>
            <a:endParaRPr lang="en-GB" dirty="0"/>
          </a:p>
          <a:p>
            <a:r>
              <a:rPr lang="en-GB" dirty="0"/>
              <a:t>It’s really a rather grim and horrible read.</a:t>
            </a:r>
          </a:p>
          <a:p>
            <a:endParaRPr lang="en-GB" dirty="0"/>
          </a:p>
          <a:p>
            <a:endParaRPr lang="en-GB" dirty="0"/>
          </a:p>
          <a:p>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12</a:t>
            </a:fld>
            <a:endParaRPr lang="en-GB"/>
          </a:p>
        </p:txBody>
      </p:sp>
    </p:spTree>
    <p:extLst>
      <p:ext uri="{BB962C8B-B14F-4D97-AF65-F5344CB8AC3E}">
        <p14:creationId xmlns:p14="http://schemas.microsoft.com/office/powerpoint/2010/main" val="262549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there yet more in Deuteronomy…</a:t>
            </a:r>
          </a:p>
          <a:p>
            <a:endParaRPr lang="en-GB" dirty="0"/>
          </a:p>
          <a:p>
            <a:r>
              <a:rPr lang="en-GB" dirty="0"/>
              <a:t>Again the whole chapter from v13 on is worth a read.  This one covers rape as well.  And has a very disturbing section where a rapist</a:t>
            </a:r>
            <a:r>
              <a:rPr lang="en-GB" baseline="0" dirty="0"/>
              <a:t> can escape the death penalty if his victim is a virgin and he can buy his way out for 50 shekels of silver.</a:t>
            </a:r>
          </a:p>
          <a:p>
            <a:endParaRPr lang="en-GB" baseline="0" dirty="0"/>
          </a:p>
          <a:p>
            <a:r>
              <a:rPr lang="en-GB" baseline="0" dirty="0"/>
              <a:t>That’s what it says…</a:t>
            </a:r>
            <a:endParaRPr lang="en-GB" dirty="0"/>
          </a:p>
          <a:p>
            <a:endParaRPr lang="en-GB" dirty="0"/>
          </a:p>
          <a:p>
            <a:r>
              <a:rPr lang="en-GB" dirty="0"/>
              <a:t>But let’s move on…</a:t>
            </a:r>
          </a:p>
          <a:p>
            <a:endParaRPr lang="en-GB" dirty="0"/>
          </a:p>
          <a:p>
            <a:r>
              <a:rPr lang="en-GB" dirty="0"/>
              <a:t>There were rules to all this that were designed to protect people from false accusations.  Largely these rules had to do with witnesses…</a:t>
            </a:r>
          </a:p>
          <a:p>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13</a:t>
            </a:fld>
            <a:endParaRPr lang="en-GB"/>
          </a:p>
        </p:txBody>
      </p:sp>
    </p:spTree>
    <p:extLst>
      <p:ext uri="{BB962C8B-B14F-4D97-AF65-F5344CB8AC3E}">
        <p14:creationId xmlns:p14="http://schemas.microsoft.com/office/powerpoint/2010/main" val="3118296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both </a:t>
            </a:r>
            <a:r>
              <a:rPr lang="en-GB" dirty="0" err="1"/>
              <a:t>Deut</a:t>
            </a:r>
            <a:r>
              <a:rPr lang="en-GB" dirty="0"/>
              <a:t> 17 and 19 are statements about witnesses</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READ and slide</a:t>
            </a:r>
          </a:p>
        </p:txBody>
      </p:sp>
      <p:sp>
        <p:nvSpPr>
          <p:cNvPr id="4" name="Slide Number Placeholder 3"/>
          <p:cNvSpPr>
            <a:spLocks noGrp="1"/>
          </p:cNvSpPr>
          <p:nvPr>
            <p:ph type="sldNum" sz="quarter" idx="10"/>
          </p:nvPr>
        </p:nvSpPr>
        <p:spPr/>
        <p:txBody>
          <a:bodyPr/>
          <a:lstStyle/>
          <a:p>
            <a:fld id="{2DF04EED-889D-43B7-B920-A017E470806A}" type="slidenum">
              <a:rPr lang="en-GB" smtClean="0"/>
              <a:t>14</a:t>
            </a:fld>
            <a:endParaRPr lang="en-GB"/>
          </a:p>
        </p:txBody>
      </p:sp>
    </p:spTree>
    <p:extLst>
      <p:ext uri="{BB962C8B-B14F-4D97-AF65-F5344CB8AC3E}">
        <p14:creationId xmlns:p14="http://schemas.microsoft.com/office/powerpoint/2010/main" val="1010842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and SLIDE</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15</a:t>
            </a:fld>
            <a:endParaRPr lang="en-GB"/>
          </a:p>
        </p:txBody>
      </p:sp>
    </p:spTree>
    <p:extLst>
      <p:ext uri="{BB962C8B-B14F-4D97-AF65-F5344CB8AC3E}">
        <p14:creationId xmlns:p14="http://schemas.microsoft.com/office/powerpoint/2010/main" val="14305471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back to the events…   Let’s remind ourselves of what’s happening</a:t>
            </a:r>
            <a:r>
              <a:rPr lang="en-GB" baseline="0" dirty="0"/>
              <a:t>…</a:t>
            </a:r>
          </a:p>
          <a:p>
            <a:endParaRPr lang="en-GB" baseline="0" dirty="0"/>
          </a:p>
          <a:p>
            <a:r>
              <a:rPr lang="en-GB" baseline="0" dirty="0"/>
              <a:t>The accusation, plus a piece of commentary from John – this is a trap!</a:t>
            </a:r>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16</a:t>
            </a:fld>
            <a:endParaRPr lang="en-GB"/>
          </a:p>
        </p:txBody>
      </p:sp>
    </p:spTree>
    <p:extLst>
      <p:ext uri="{BB962C8B-B14F-4D97-AF65-F5344CB8AC3E}">
        <p14:creationId xmlns:p14="http://schemas.microsoft.com/office/powerpoint/2010/main" val="1755658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a:t>
            </a:r>
          </a:p>
          <a:p>
            <a:r>
              <a:rPr lang="en-GB" dirty="0"/>
              <a:t>So what have we here?</a:t>
            </a:r>
          </a:p>
          <a:p>
            <a:endParaRPr lang="en-GB" dirty="0"/>
          </a:p>
          <a:p>
            <a:r>
              <a:rPr lang="en-GB" dirty="0"/>
              <a:t>CLICK </a:t>
            </a:r>
          </a:p>
          <a:p>
            <a:r>
              <a:rPr lang="en-GB" dirty="0"/>
              <a:t>Bad woman</a:t>
            </a:r>
          </a:p>
          <a:p>
            <a:endParaRPr lang="en-GB" dirty="0"/>
          </a:p>
          <a:p>
            <a:r>
              <a:rPr lang="en-GB" dirty="0"/>
              <a:t>CLICK</a:t>
            </a:r>
          </a:p>
          <a:p>
            <a:r>
              <a:rPr lang="en-GB" dirty="0"/>
              <a:t>Witnesses – this looks like a stitch-up.</a:t>
            </a:r>
            <a:r>
              <a:rPr lang="en-GB" baseline="0" dirty="0"/>
              <a:t>  They would have got witnesses…  The text doesn’t say…</a:t>
            </a:r>
          </a:p>
          <a:p>
            <a:endParaRPr lang="en-GB" baseline="0" dirty="0"/>
          </a:p>
          <a:p>
            <a:r>
              <a:rPr lang="en-GB" baseline="0" dirty="0"/>
              <a:t>CLICK</a:t>
            </a:r>
          </a:p>
          <a:p>
            <a:r>
              <a:rPr lang="en-GB" baseline="0" dirty="0"/>
              <a:t>What exactly is the trap?</a:t>
            </a:r>
          </a:p>
          <a:p>
            <a:endParaRPr lang="en-GB" baseline="0" dirty="0"/>
          </a:p>
          <a:p>
            <a:r>
              <a:rPr lang="en-GB" baseline="0" dirty="0"/>
              <a:t>CLICK</a:t>
            </a:r>
          </a:p>
          <a:p>
            <a:r>
              <a:rPr lang="en-GB" baseline="0" dirty="0"/>
              <a:t>Well</a:t>
            </a:r>
          </a:p>
          <a:p>
            <a:pPr marL="171450" indent="-171450">
              <a:buFont typeface="Arial" panose="020B0604020202020204" pitchFamily="34" charset="0"/>
              <a:buChar char="•"/>
            </a:pPr>
            <a:r>
              <a:rPr lang="en-GB" baseline="0" dirty="0"/>
              <a:t>There’s the obvious trap of wanting the Prince of Peace to literally take part in a stoning.  Christ hadn’t done anything like that before.  If they could get him to take part maybe his followers would get worried that he wasn’t who they thought he was.  He’s just be another </a:t>
            </a:r>
            <a:r>
              <a:rPr lang="en-GB" baseline="0" dirty="0" err="1"/>
              <a:t>Pharasaical</a:t>
            </a:r>
            <a:r>
              <a:rPr lang="en-GB" baseline="0" dirty="0"/>
              <a:t> rule-basher… I suspect the people around knew it was a set-up job and were secretly rooting for the woman.</a:t>
            </a:r>
          </a:p>
          <a:p>
            <a:pPr marL="171450" indent="-171450">
              <a:buFont typeface="Arial" panose="020B0604020202020204" pitchFamily="34" charset="0"/>
              <a:buChar char="•"/>
            </a:pPr>
            <a:r>
              <a:rPr lang="en-GB" baseline="0" dirty="0"/>
              <a:t>If he said he wouldn’t stone her then – RESULT! – Christ was breaking the Law and they’d be one step closer to getting him where they wanted him.</a:t>
            </a:r>
          </a:p>
          <a:p>
            <a:pPr marL="171450" indent="-171450">
              <a:buFont typeface="Arial" panose="020B0604020202020204" pitchFamily="34" charset="0"/>
              <a:buChar char="•"/>
            </a:pPr>
            <a:r>
              <a:rPr lang="en-GB" baseline="0" dirty="0"/>
              <a:t>Win-win for the Pharisees…</a:t>
            </a:r>
            <a:endParaRPr lang="en-GB" dirty="0"/>
          </a:p>
          <a:p>
            <a:endParaRPr lang="en-GB" dirty="0"/>
          </a:p>
          <a:p>
            <a:endParaRPr lang="en-GB" dirty="0"/>
          </a:p>
          <a:p>
            <a:endParaRPr lang="en-GB" dirty="0"/>
          </a:p>
          <a:p>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17</a:t>
            </a:fld>
            <a:endParaRPr lang="en-GB"/>
          </a:p>
        </p:txBody>
      </p:sp>
    </p:spTree>
    <p:extLst>
      <p:ext uri="{BB962C8B-B14F-4D97-AF65-F5344CB8AC3E}">
        <p14:creationId xmlns:p14="http://schemas.microsoft.com/office/powerpoint/2010/main" val="34773072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 us read</a:t>
            </a:r>
            <a:r>
              <a:rPr lang="en-GB" baseline="0" dirty="0"/>
              <a:t> on…</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18</a:t>
            </a:fld>
            <a:endParaRPr lang="en-GB"/>
          </a:p>
        </p:txBody>
      </p:sp>
    </p:spTree>
    <p:extLst>
      <p:ext uri="{BB962C8B-B14F-4D97-AF65-F5344CB8AC3E}">
        <p14:creationId xmlns:p14="http://schemas.microsoft.com/office/powerpoint/2010/main" val="1155662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‘Jesus bent down…’</a:t>
            </a:r>
          </a:p>
          <a:p>
            <a:endParaRPr lang="en-GB" dirty="0"/>
          </a:p>
          <a:p>
            <a:r>
              <a:rPr lang="en-GB" dirty="0"/>
              <a:t>He’s doing </a:t>
            </a:r>
            <a:r>
              <a:rPr lang="en-GB" i="1" dirty="0"/>
              <a:t>what</a:t>
            </a:r>
            <a:r>
              <a:rPr lang="en-GB" i="0" dirty="0"/>
              <a:t>?</a:t>
            </a:r>
          </a:p>
          <a:p>
            <a:endParaRPr lang="en-GB" i="0" dirty="0"/>
          </a:p>
          <a:p>
            <a:r>
              <a:rPr lang="en-GB" i="0" dirty="0"/>
              <a:t>He’s completely ignoring them</a:t>
            </a:r>
            <a:r>
              <a:rPr lang="en-GB" i="0" baseline="0" dirty="0"/>
              <a:t> and , instead he’s writing something in the dirt…</a:t>
            </a:r>
          </a:p>
          <a:p>
            <a:endParaRPr lang="en-GB" i="0" baseline="0" dirty="0"/>
          </a:p>
          <a:p>
            <a:r>
              <a:rPr lang="en-GB" i="0" baseline="0" dirty="0"/>
              <a:t>READ and SLIDE</a:t>
            </a:r>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19</a:t>
            </a:fld>
            <a:endParaRPr lang="en-GB"/>
          </a:p>
        </p:txBody>
      </p:sp>
    </p:spTree>
    <p:extLst>
      <p:ext uri="{BB962C8B-B14F-4D97-AF65-F5344CB8AC3E}">
        <p14:creationId xmlns:p14="http://schemas.microsoft.com/office/powerpoint/2010/main" val="2231729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time is straight</a:t>
            </a:r>
            <a:r>
              <a:rPr lang="en-GB" baseline="0" dirty="0"/>
              <a:t> after the feast of tabernacles.</a:t>
            </a:r>
          </a:p>
          <a:p>
            <a:endParaRPr lang="en-GB" baseline="0" dirty="0"/>
          </a:p>
          <a:p>
            <a:r>
              <a:rPr lang="en-GB" baseline="0" dirty="0"/>
              <a:t>What was that?</a:t>
            </a:r>
          </a:p>
          <a:p>
            <a:endParaRPr lang="en-GB" baseline="0" dirty="0"/>
          </a:p>
          <a:p>
            <a:r>
              <a:rPr lang="en-GB" dirty="0"/>
              <a:t>Sukkot, literally Feast of Booths, is commonly translated to English as Feast of Tabernacles, sometimes also as Feast of the Ingathering. It is a biblical Jewish holiday celebrated on the 15th day of the month of </a:t>
            </a:r>
            <a:r>
              <a:rPr lang="en-GB" dirty="0" err="1"/>
              <a:t>Tishrei</a:t>
            </a:r>
            <a:r>
              <a:rPr lang="en-GB" dirty="0"/>
              <a:t> (varies from late September to late October). During the existence of the Jerusalem Temple it was one of the Three Pilgrimage Festivals on which the Israelites were commanded to perform a pilgrimage to the Temple.</a:t>
            </a:r>
          </a:p>
          <a:p>
            <a:endParaRPr lang="en-GB" dirty="0"/>
          </a:p>
          <a:p>
            <a:r>
              <a:rPr lang="en-GB" dirty="0"/>
              <a:t>Sukkot has a double significance. The one mentioned in the Book of Exodus is agricultural in nature – "Feast of Ingathering at the year's end" (Exodus 34:22) – and marks the end of the harvest time and thus of the agricultural year in the Land of Israel. The more elaborate religious significance from the Book of Leviticus is that of commemorating the Exodus and the dependence of the People of Israel on the will of God (Leviticus 23:42-43).</a:t>
            </a:r>
          </a:p>
          <a:p>
            <a:endParaRPr lang="en-GB" dirty="0"/>
          </a:p>
          <a:p>
            <a:r>
              <a:rPr lang="en-GB" dirty="0"/>
              <a:t>The holiday lasts seven days in Israel and eight in the diaspora. The first day (and second day in the diaspora) is a Shabbat-like holiday when work is forbidden, followed by intermediate days called </a:t>
            </a:r>
            <a:r>
              <a:rPr lang="en-GB" dirty="0" err="1"/>
              <a:t>Chol</a:t>
            </a:r>
            <a:r>
              <a:rPr lang="en-GB" dirty="0"/>
              <a:t> </a:t>
            </a:r>
            <a:r>
              <a:rPr lang="en-GB" dirty="0" err="1"/>
              <a:t>Hamoed</a:t>
            </a:r>
            <a:r>
              <a:rPr lang="en-GB" dirty="0"/>
              <a:t>. The festival is closed with another Shabbat-like holiday called </a:t>
            </a:r>
            <a:r>
              <a:rPr lang="en-GB" dirty="0" err="1"/>
              <a:t>Shemini</a:t>
            </a:r>
            <a:r>
              <a:rPr lang="en-GB" dirty="0"/>
              <a:t> Atzeret (two days in the diaspora, where the second day is called </a:t>
            </a:r>
            <a:r>
              <a:rPr lang="en-GB" dirty="0" err="1"/>
              <a:t>Simchat</a:t>
            </a:r>
            <a:r>
              <a:rPr lang="en-GB" dirty="0"/>
              <a:t> Torah).</a:t>
            </a:r>
          </a:p>
          <a:p>
            <a:endParaRPr lang="en-GB" dirty="0"/>
          </a:p>
          <a:p>
            <a:r>
              <a:rPr lang="en-GB" dirty="0"/>
              <a:t>READ Skim John</a:t>
            </a:r>
            <a:r>
              <a:rPr lang="en-GB" baseline="0" dirty="0"/>
              <a:t> 7: 1-14.  Christ is attending quietly</a:t>
            </a:r>
          </a:p>
          <a:p>
            <a:endParaRPr lang="en-GB" baseline="0" dirty="0"/>
          </a:p>
          <a:p>
            <a:r>
              <a:rPr lang="en-GB" baseline="0" dirty="0"/>
              <a:t>John 7 and 8 – Christ ‘winding’ up the Pharisees  </a:t>
            </a:r>
            <a:r>
              <a:rPr lang="en-GB" baseline="0" dirty="0" err="1"/>
              <a:t>eg</a:t>
            </a:r>
            <a:r>
              <a:rPr lang="en-GB" baseline="0" dirty="0"/>
              <a:t> 7:40</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a:t>
            </a:fld>
            <a:endParaRPr lang="en-GB"/>
          </a:p>
        </p:txBody>
      </p:sp>
    </p:spTree>
    <p:extLst>
      <p:ext uri="{BB962C8B-B14F-4D97-AF65-F5344CB8AC3E}">
        <p14:creationId xmlns:p14="http://schemas.microsoft.com/office/powerpoint/2010/main" val="10309587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and SLIDE</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20</a:t>
            </a:fld>
            <a:endParaRPr lang="en-GB"/>
          </a:p>
        </p:txBody>
      </p:sp>
    </p:spTree>
    <p:extLst>
      <p:ext uri="{BB962C8B-B14F-4D97-AF65-F5344CB8AC3E}">
        <p14:creationId xmlns:p14="http://schemas.microsoft.com/office/powerpoint/2010/main" val="20303009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READ and SLIDE</a:t>
            </a:r>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21</a:t>
            </a:fld>
            <a:endParaRPr lang="en-GB"/>
          </a:p>
        </p:txBody>
      </p:sp>
    </p:spTree>
    <p:extLst>
      <p:ext uri="{BB962C8B-B14F-4D97-AF65-F5344CB8AC3E}">
        <p14:creationId xmlns:p14="http://schemas.microsoft.com/office/powerpoint/2010/main" val="2261267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Oooh</a:t>
            </a:r>
            <a:r>
              <a:rPr lang="en-GB" dirty="0"/>
              <a:t> – what just happened?</a:t>
            </a:r>
          </a:p>
          <a:p>
            <a:endParaRPr lang="en-GB" dirty="0"/>
          </a:p>
          <a:p>
            <a:r>
              <a:rPr lang="en-GB" dirty="0"/>
              <a:t>A bit too fast!  I might have missed something…!</a:t>
            </a:r>
          </a:p>
          <a:p>
            <a:endParaRPr lang="en-GB" baseline="0" dirty="0"/>
          </a:p>
          <a:p>
            <a:r>
              <a:rPr lang="en-GB" baseline="0" dirty="0"/>
              <a:t>Let’s do it again…</a:t>
            </a:r>
          </a:p>
          <a:p>
            <a:endParaRPr lang="en-GB" baseline="0" dirty="0"/>
          </a:p>
          <a:p>
            <a:r>
              <a:rPr lang="en-GB" baseline="0" dirty="0"/>
              <a:t>Back to the beginning of the strange part….</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22</a:t>
            </a:fld>
            <a:endParaRPr lang="en-GB"/>
          </a:p>
        </p:txBody>
      </p:sp>
    </p:spTree>
    <p:extLst>
      <p:ext uri="{BB962C8B-B14F-4D97-AF65-F5344CB8AC3E}">
        <p14:creationId xmlns:p14="http://schemas.microsoft.com/office/powerpoint/2010/main" val="30069725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What</a:t>
            </a:r>
            <a:r>
              <a:rPr lang="en-GB" i="0" dirty="0"/>
              <a:t> did he write?</a:t>
            </a:r>
          </a:p>
          <a:p>
            <a:endParaRPr lang="en-GB" i="0" dirty="0"/>
          </a:p>
          <a:p>
            <a:r>
              <a:rPr lang="en-GB" i="0" dirty="0"/>
              <a:t>Conventionally we think that he was writing the misdeeds and appalling behaviour of the Pharisees.  He was writing down</a:t>
            </a:r>
            <a:r>
              <a:rPr lang="en-GB" i="0" baseline="0" dirty="0"/>
              <a:t> those dirty little secrets that are the favourite secret sins.</a:t>
            </a:r>
          </a:p>
          <a:p>
            <a:endParaRPr lang="en-GB" i="0" baseline="0" dirty="0"/>
          </a:p>
          <a:p>
            <a:r>
              <a:rPr lang="en-GB" i="0" baseline="0" dirty="0"/>
              <a:t>But the truth is we don’t know what he wrote.  It must have been </a:t>
            </a:r>
            <a:r>
              <a:rPr lang="en-GB" i="1" baseline="0" dirty="0"/>
              <a:t>something</a:t>
            </a:r>
            <a:r>
              <a:rPr lang="en-GB" i="0" baseline="0" dirty="0"/>
              <a:t>.  And it must have been </a:t>
            </a:r>
            <a:r>
              <a:rPr lang="en-GB" i="1" baseline="0" dirty="0"/>
              <a:t>something</a:t>
            </a:r>
            <a:r>
              <a:rPr lang="en-GB" i="0" baseline="0" dirty="0"/>
              <a:t> pretty terrible.</a:t>
            </a:r>
          </a:p>
          <a:p>
            <a:endParaRPr lang="en-GB" i="0" baseline="0" dirty="0"/>
          </a:p>
          <a:p>
            <a:r>
              <a:rPr lang="en-GB" i="0" baseline="0" dirty="0"/>
              <a:t>And then he asks the killer question.. </a:t>
            </a:r>
            <a:r>
              <a:rPr lang="en-GB" i="1" baseline="0" dirty="0"/>
              <a:t>Let any one of you…</a:t>
            </a:r>
          </a:p>
          <a:p>
            <a:endParaRPr lang="en-GB" i="1" baseline="0" dirty="0"/>
          </a:p>
          <a:p>
            <a:r>
              <a:rPr lang="en-GB" i="0" baseline="0" dirty="0"/>
              <a:t>(An aside – why didn’t John  make a note of what was written?  Would that have helped?  I don’t think so…  I think if this story contained a list of the Pharisees dirty little secrets then someone – we- would develop a theology based on </a:t>
            </a:r>
            <a:r>
              <a:rPr lang="en-GB" i="1" baseline="0" dirty="0"/>
              <a:t>those</a:t>
            </a:r>
            <a:r>
              <a:rPr lang="en-GB" i="0" baseline="0" dirty="0"/>
              <a:t> dirty little secrets and we’d </a:t>
            </a:r>
            <a:r>
              <a:rPr lang="en-GB" i="1" baseline="0" dirty="0"/>
              <a:t>completely miss the point of what Christ is about to do</a:t>
            </a:r>
            <a:r>
              <a:rPr lang="en-GB" i="0" baseline="0" dirty="0"/>
              <a:t>.  But I’m getting ahead of myself…)</a:t>
            </a:r>
            <a:endParaRPr lang="en-GB" i="0"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23</a:t>
            </a:fld>
            <a:endParaRPr lang="en-GB"/>
          </a:p>
        </p:txBody>
      </p:sp>
    </p:spTree>
    <p:extLst>
      <p:ext uri="{BB962C8B-B14F-4D97-AF65-F5344CB8AC3E}">
        <p14:creationId xmlns:p14="http://schemas.microsoft.com/office/powerpoint/2010/main" val="38614701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a:t>
            </a:r>
          </a:p>
          <a:p>
            <a:endParaRPr lang="en-GB" dirty="0"/>
          </a:p>
          <a:p>
            <a:r>
              <a:rPr lang="en-GB" dirty="0"/>
              <a:t>Don’t be mean to the Pharisees!</a:t>
            </a:r>
          </a:p>
          <a:p>
            <a:endParaRPr lang="en-GB" dirty="0"/>
          </a:p>
          <a:p>
            <a:r>
              <a:rPr lang="en-GB" dirty="0"/>
              <a:t>For</a:t>
            </a:r>
            <a:r>
              <a:rPr lang="en-GB" baseline="0" dirty="0"/>
              <a:t> all their dirty little secrets – what did Christ call them?  ‘Whited sepulchres!’, white-washed grave stones! - they had enough decency to recognise a screaming hypocrite when one was pointed out – even if that screaming hypocrite was them.</a:t>
            </a:r>
          </a:p>
          <a:p>
            <a:endParaRPr lang="en-GB" baseline="0" dirty="0"/>
          </a:p>
          <a:p>
            <a:r>
              <a:rPr lang="en-GB" baseline="0" dirty="0"/>
              <a:t>So they sidled off…</a:t>
            </a:r>
          </a:p>
          <a:p>
            <a:endParaRPr lang="en-GB" baseline="0" dirty="0"/>
          </a:p>
          <a:p>
            <a:r>
              <a:rPr lang="en-GB" baseline="0" dirty="0"/>
              <a:t>The older ones first – interesting! – a whole life of dirty little secrets…</a:t>
            </a:r>
          </a:p>
          <a:p>
            <a:endParaRPr lang="en-GB" baseline="0" dirty="0"/>
          </a:p>
          <a:p>
            <a:r>
              <a:rPr lang="en-GB" baseline="0" dirty="0"/>
              <a:t>Now</a:t>
            </a:r>
          </a:p>
          <a:p>
            <a:endParaRPr lang="en-GB" baseline="0" dirty="0"/>
          </a:p>
          <a:p>
            <a:r>
              <a:rPr lang="en-GB" baseline="0" dirty="0"/>
              <a:t>No-one left…</a:t>
            </a:r>
            <a:endParaRPr lang="en-GB" dirty="0"/>
          </a:p>
          <a:p>
            <a:pPr marL="0" indent="0">
              <a:buFont typeface="Arial" panose="020B0604020202020204" pitchFamily="34" charset="0"/>
              <a:buNone/>
            </a:pPr>
            <a:endParaRPr lang="en-GB" dirty="0"/>
          </a:p>
          <a:p>
            <a:pPr marL="0" indent="0">
              <a:buFont typeface="Arial" panose="020B0604020202020204" pitchFamily="34" charset="0"/>
              <a:buNone/>
            </a:pPr>
            <a:r>
              <a:rPr lang="en-GB" dirty="0"/>
              <a:t>SLIDE</a:t>
            </a:r>
          </a:p>
        </p:txBody>
      </p:sp>
      <p:sp>
        <p:nvSpPr>
          <p:cNvPr id="4" name="Slide Number Placeholder 3"/>
          <p:cNvSpPr>
            <a:spLocks noGrp="1"/>
          </p:cNvSpPr>
          <p:nvPr>
            <p:ph type="sldNum" sz="quarter" idx="10"/>
          </p:nvPr>
        </p:nvSpPr>
        <p:spPr/>
        <p:txBody>
          <a:bodyPr/>
          <a:lstStyle/>
          <a:p>
            <a:fld id="{2DF04EED-889D-43B7-B920-A017E470806A}" type="slidenum">
              <a:rPr lang="en-GB" smtClean="0"/>
              <a:t>24</a:t>
            </a:fld>
            <a:endParaRPr lang="en-GB"/>
          </a:p>
        </p:txBody>
      </p:sp>
    </p:spTree>
    <p:extLst>
      <p:ext uri="{BB962C8B-B14F-4D97-AF65-F5344CB8AC3E}">
        <p14:creationId xmlns:p14="http://schemas.microsoft.com/office/powerpoint/2010/main" val="6977235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climax of the tale…</a:t>
            </a:r>
          </a:p>
          <a:p>
            <a:endParaRPr lang="en-GB" dirty="0"/>
          </a:p>
          <a:p>
            <a:r>
              <a:rPr lang="en-GB" dirty="0"/>
              <a:t>READ</a:t>
            </a:r>
          </a:p>
          <a:p>
            <a:endParaRPr lang="en-GB" dirty="0"/>
          </a:p>
          <a:p>
            <a:r>
              <a:rPr lang="en-GB" dirty="0"/>
              <a:t>The accusers have left.  The witnesses have gone…</a:t>
            </a:r>
          </a:p>
          <a:p>
            <a:endParaRPr lang="en-GB" dirty="0"/>
          </a:p>
          <a:p>
            <a:r>
              <a:rPr lang="en-GB" dirty="0"/>
              <a:t>Who is going to condemn you?</a:t>
            </a:r>
          </a:p>
          <a:p>
            <a:endParaRPr lang="en-GB" dirty="0"/>
          </a:p>
          <a:p>
            <a:r>
              <a:rPr lang="en-GB" dirty="0"/>
              <a:t>No-one</a:t>
            </a:r>
          </a:p>
          <a:p>
            <a:endParaRPr lang="en-GB" dirty="0"/>
          </a:p>
          <a:p>
            <a:r>
              <a:rPr lang="en-GB" dirty="0"/>
              <a:t>OK, off you go and behave better next time…</a:t>
            </a:r>
          </a:p>
          <a:p>
            <a:endParaRPr lang="en-GB" dirty="0"/>
          </a:p>
          <a:p>
            <a:r>
              <a:rPr lang="en-GB" dirty="0"/>
              <a:t>And</a:t>
            </a:r>
            <a:r>
              <a:rPr lang="en-GB" baseline="0" dirty="0"/>
              <a:t> we’re done…</a:t>
            </a:r>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25</a:t>
            </a:fld>
            <a:endParaRPr lang="en-GB"/>
          </a:p>
        </p:txBody>
      </p:sp>
    </p:spTree>
    <p:extLst>
      <p:ext uri="{BB962C8B-B14F-4D97-AF65-F5344CB8AC3E}">
        <p14:creationId xmlns:p14="http://schemas.microsoft.com/office/powerpoint/2010/main" val="22550071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But hold on a sec….</a:t>
            </a:r>
          </a:p>
          <a:p>
            <a:endParaRPr lang="en-GB" dirty="0"/>
          </a:p>
          <a:p>
            <a:r>
              <a:rPr lang="en-GB" dirty="0"/>
              <a:t>I don’t think the story makes any</a:t>
            </a:r>
            <a:r>
              <a:rPr lang="en-GB" baseline="0" dirty="0"/>
              <a:t> legal sense…</a:t>
            </a:r>
          </a:p>
          <a:p>
            <a:endParaRPr lang="en-GB" baseline="0" dirty="0"/>
          </a:p>
          <a:p>
            <a:r>
              <a:rPr lang="en-GB" baseline="0" dirty="0"/>
              <a:t>This is a crime scene!  What happened to the Law!</a:t>
            </a:r>
          </a:p>
          <a:p>
            <a:endParaRPr lang="en-GB" baseline="0" dirty="0"/>
          </a:p>
          <a:p>
            <a:r>
              <a:rPr lang="en-GB" baseline="0" dirty="0"/>
              <a:t>Let’s start at the top</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26</a:t>
            </a:fld>
            <a:endParaRPr lang="en-GB"/>
          </a:p>
        </p:txBody>
      </p:sp>
    </p:spTree>
    <p:extLst>
      <p:ext uri="{BB962C8B-B14F-4D97-AF65-F5344CB8AC3E}">
        <p14:creationId xmlns:p14="http://schemas.microsoft.com/office/powerpoint/2010/main" val="35869393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Scan read until ‘say?’</a:t>
            </a:r>
          </a:p>
          <a:p>
            <a:endParaRPr lang="en-GB" dirty="0"/>
          </a:p>
          <a:p>
            <a:r>
              <a:rPr lang="en-GB" dirty="0"/>
              <a:t>OBJECTION your honour!</a:t>
            </a:r>
          </a:p>
          <a:p>
            <a:endParaRPr lang="en-GB" dirty="0"/>
          </a:p>
          <a:p>
            <a:r>
              <a:rPr lang="en-GB" dirty="0"/>
              <a:t>The Law says that </a:t>
            </a:r>
            <a:r>
              <a:rPr lang="en-GB" i="1" dirty="0"/>
              <a:t>both</a:t>
            </a:r>
            <a:r>
              <a:rPr lang="en-GB" i="0" dirty="0"/>
              <a:t> parties need to be put to death</a:t>
            </a:r>
          </a:p>
          <a:p>
            <a:endParaRPr lang="en-GB" i="0" dirty="0"/>
          </a:p>
          <a:p>
            <a:r>
              <a:rPr lang="en-GB" i="0" dirty="0"/>
              <a:t>QUICK! SLIDE</a:t>
            </a:r>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27</a:t>
            </a:fld>
            <a:endParaRPr lang="en-GB"/>
          </a:p>
        </p:txBody>
      </p:sp>
    </p:spTree>
    <p:extLst>
      <p:ext uri="{BB962C8B-B14F-4D97-AF65-F5344CB8AC3E}">
        <p14:creationId xmlns:p14="http://schemas.microsoft.com/office/powerpoint/2010/main" val="2992570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a:t>
            </a:r>
            <a:endParaRPr lang="en-GB" baseline="0" dirty="0"/>
          </a:p>
          <a:p>
            <a:endParaRPr lang="en-GB" baseline="0" dirty="0"/>
          </a:p>
          <a:p>
            <a:r>
              <a:rPr lang="en-GB" baseline="0" dirty="0"/>
              <a:t>And she was no doubt married to someone, so…</a:t>
            </a:r>
          </a:p>
          <a:p>
            <a:endParaRPr lang="en-GB" baseline="0" dirty="0"/>
          </a:p>
          <a:p>
            <a:r>
              <a:rPr lang="en-GB" baseline="0" dirty="0"/>
              <a:t>SLIDE</a:t>
            </a:r>
            <a:endParaRPr lang="en-GB" dirty="0"/>
          </a:p>
          <a:p>
            <a:endParaRPr lang="en-GB" dirty="0"/>
          </a:p>
          <a:p>
            <a:endParaRPr lang="en-GB" dirty="0"/>
          </a:p>
          <a:p>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28</a:t>
            </a:fld>
            <a:endParaRPr lang="en-GB"/>
          </a:p>
        </p:txBody>
      </p:sp>
    </p:spTree>
    <p:extLst>
      <p:ext uri="{BB962C8B-B14F-4D97-AF65-F5344CB8AC3E}">
        <p14:creationId xmlns:p14="http://schemas.microsoft.com/office/powerpoint/2010/main" val="1439144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Law says that </a:t>
            </a:r>
            <a:r>
              <a:rPr lang="en-GB" i="1" dirty="0"/>
              <a:t>both</a:t>
            </a:r>
            <a:r>
              <a:rPr lang="en-GB" i="0" dirty="0"/>
              <a:t> parties need to be put to death</a:t>
            </a:r>
          </a:p>
          <a:p>
            <a:endParaRPr lang="en-GB" i="0" dirty="0"/>
          </a:p>
          <a:p>
            <a:r>
              <a:rPr lang="en-GB" i="0" dirty="0"/>
              <a:t>Where was the man?</a:t>
            </a:r>
          </a:p>
          <a:p>
            <a:endParaRPr lang="en-GB" i="0" dirty="0"/>
          </a:p>
          <a:p>
            <a:r>
              <a:rPr lang="en-GB" i="0" dirty="0"/>
              <a:t>Now</a:t>
            </a:r>
            <a:r>
              <a:rPr lang="en-GB" i="0" baseline="0" dirty="0"/>
              <a:t> it gets interesting…</a:t>
            </a:r>
          </a:p>
          <a:p>
            <a:endParaRPr lang="en-GB" i="0" baseline="0"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29</a:t>
            </a:fld>
            <a:endParaRPr lang="en-GB"/>
          </a:p>
        </p:txBody>
      </p:sp>
    </p:spTree>
    <p:extLst>
      <p:ext uri="{BB962C8B-B14F-4D97-AF65-F5344CB8AC3E}">
        <p14:creationId xmlns:p14="http://schemas.microsoft.com/office/powerpoint/2010/main" val="4021194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That’s the ‘when’, now</a:t>
            </a:r>
            <a:r>
              <a:rPr lang="en-GB" baseline="0" dirty="0"/>
              <a:t> the ‘where’.</a:t>
            </a:r>
          </a:p>
          <a:p>
            <a:endParaRPr lang="en-GB" baseline="0" dirty="0"/>
          </a:p>
          <a:p>
            <a:r>
              <a:rPr lang="en-GB" baseline="0" dirty="0"/>
              <a:t>Jerusalem</a:t>
            </a:r>
          </a:p>
          <a:p>
            <a:endParaRPr lang="en-GB" baseline="0" dirty="0"/>
          </a:p>
          <a:p>
            <a:r>
              <a:rPr lang="en-GB" baseline="0" dirty="0"/>
              <a:t>In the temple courts</a:t>
            </a:r>
          </a:p>
          <a:p>
            <a:endParaRPr lang="en-GB" baseline="0" dirty="0"/>
          </a:p>
          <a:p>
            <a:r>
              <a:rPr lang="en-GB" baseline="0" dirty="0"/>
              <a:t>SLIDE</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3</a:t>
            </a:fld>
            <a:endParaRPr lang="en-GB"/>
          </a:p>
        </p:txBody>
      </p:sp>
    </p:spTree>
    <p:extLst>
      <p:ext uri="{BB962C8B-B14F-4D97-AF65-F5344CB8AC3E}">
        <p14:creationId xmlns:p14="http://schemas.microsoft.com/office/powerpoint/2010/main" val="33137702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baseline="0" dirty="0"/>
              <a:t>READ BULLET</a:t>
            </a:r>
          </a:p>
          <a:p>
            <a:endParaRPr lang="en-GB" i="0" baseline="0" dirty="0"/>
          </a:p>
          <a:p>
            <a:r>
              <a:rPr lang="en-GB" i="0" baseline="0" dirty="0"/>
              <a:t>Many commentaries on this story claim that the absence of the male half of the adultery means that the </a:t>
            </a:r>
            <a:r>
              <a:rPr lang="en-GB" i="1" baseline="0" dirty="0"/>
              <a:t>entire accusation is invalid</a:t>
            </a:r>
            <a:r>
              <a:rPr lang="en-GB" i="0" baseline="0" dirty="0"/>
              <a:t> and, because of this, Christ can get her off on a legal technicality.</a:t>
            </a:r>
          </a:p>
          <a:p>
            <a:endParaRPr lang="en-GB" i="0" baseline="0" dirty="0"/>
          </a:p>
          <a:p>
            <a:r>
              <a:rPr lang="en-GB" i="0" baseline="0" dirty="0"/>
              <a:t>Woman on her own – no good. No Man – no case to answer?</a:t>
            </a:r>
          </a:p>
          <a:p>
            <a:endParaRPr lang="en-GB" i="0" baseline="0" dirty="0"/>
          </a:p>
          <a:p>
            <a:r>
              <a:rPr lang="en-GB" i="0" baseline="0" dirty="0"/>
              <a:t>And because of this legal technicality Christ cleverly manages to get the woman off </a:t>
            </a:r>
            <a:r>
              <a:rPr lang="en-GB" i="1" baseline="0" dirty="0"/>
              <a:t>and </a:t>
            </a:r>
            <a:r>
              <a:rPr lang="en-GB" i="0" baseline="0" dirty="0"/>
              <a:t> maintain the letter of the Law.</a:t>
            </a:r>
          </a:p>
          <a:p>
            <a:endParaRPr lang="en-GB" i="0" baseline="0" dirty="0"/>
          </a:p>
          <a:p>
            <a:r>
              <a:rPr lang="en-GB" i="0" baseline="0" dirty="0"/>
              <a:t>Does that sound right to you?</a:t>
            </a:r>
          </a:p>
          <a:p>
            <a:endParaRPr lang="en-GB" i="0" baseline="0" dirty="0"/>
          </a:p>
          <a:p>
            <a:r>
              <a:rPr lang="en-GB" i="1" baseline="0" dirty="0"/>
              <a:t>Where</a:t>
            </a:r>
            <a:r>
              <a:rPr lang="en-GB" i="0" baseline="0" dirty="0"/>
              <a:t> does the law say that </a:t>
            </a:r>
            <a:r>
              <a:rPr lang="en-GB" i="1" baseline="0" dirty="0"/>
              <a:t>both</a:t>
            </a:r>
            <a:r>
              <a:rPr lang="en-GB" i="0" baseline="0" dirty="0"/>
              <a:t> parties must be </a:t>
            </a:r>
            <a:r>
              <a:rPr lang="en-GB" i="1" baseline="0" dirty="0"/>
              <a:t>tried</a:t>
            </a:r>
            <a:r>
              <a:rPr lang="en-GB" i="0" baseline="0" dirty="0"/>
              <a:t> together?  The Law doesn’t say that – it simply says that if adultery happens then both parties are guilty and should be punished.  It DOES NOT SAY that if one party manages to escape then the other party has nothing to answer for.</a:t>
            </a:r>
          </a:p>
          <a:p>
            <a:endParaRPr lang="en-GB" i="0" baseline="0" dirty="0"/>
          </a:p>
          <a:p>
            <a:r>
              <a:rPr lang="en-GB" i="0" baseline="0" dirty="0"/>
              <a:t>If I do a bank robbery with 5 of my mates and they can all run faster than me when the police come chasing and I’m the only one that gets caught – do I get arrested?  In court does the judge say “Well we haven’t managed to catch your side kicks so you can go now”.  Not a chance…</a:t>
            </a:r>
          </a:p>
          <a:p>
            <a:endParaRPr lang="en-GB" i="0" baseline="0" dirty="0"/>
          </a:p>
          <a:p>
            <a:r>
              <a:rPr lang="en-GB" i="0" baseline="0" dirty="0"/>
              <a:t>If Christ got her off the charge by a technicality – doesn’t that have the bad taste of Amazons’ tax arrangements?  Yes, we’re obeying the </a:t>
            </a:r>
            <a:r>
              <a:rPr lang="en-GB" i="1" baseline="0" dirty="0"/>
              <a:t>letter</a:t>
            </a:r>
            <a:r>
              <a:rPr lang="en-GB" i="0" baseline="0" dirty="0"/>
              <a:t> of the Law… Isn’t that a triumph for the legalists…?</a:t>
            </a:r>
          </a:p>
          <a:p>
            <a:endParaRPr lang="en-GB" i="0" baseline="0" dirty="0"/>
          </a:p>
          <a:p>
            <a:r>
              <a:rPr lang="en-GB" i="0" baseline="0" dirty="0"/>
              <a:t>She SHOULD have been stoned…</a:t>
            </a:r>
            <a:endParaRPr lang="en-GB" i="1" dirty="0"/>
          </a:p>
          <a:p>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30</a:t>
            </a:fld>
            <a:endParaRPr lang="en-GB"/>
          </a:p>
        </p:txBody>
      </p:sp>
    </p:spTree>
    <p:extLst>
      <p:ext uri="{BB962C8B-B14F-4D97-AF65-F5344CB8AC3E}">
        <p14:creationId xmlns:p14="http://schemas.microsoft.com/office/powerpoint/2010/main" val="35468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baseline="0" dirty="0"/>
              <a:t>I’ve also read that it wasn’t possible to perform a stoning because the Romans were in charge and there were limits on what the Jewish authorities could do…</a:t>
            </a:r>
          </a:p>
          <a:p>
            <a:endParaRPr lang="en-GB" i="0" baseline="0" dirty="0"/>
          </a:p>
          <a:p>
            <a:r>
              <a:rPr lang="en-GB" i="0" baseline="0" dirty="0"/>
              <a:t>Look ahead to Acts 6-8.  We’re in Jerusalem a few years later. A chap called Stephen is preaching up a storm and getting in the face of the Jewish authorities.  When they’d had enough they (Acts 8:57-58) they literally ran him out of town and stoned him beyond the city gates.</a:t>
            </a:r>
          </a:p>
          <a:p>
            <a:endParaRPr lang="en-GB" i="0" baseline="0" dirty="0"/>
          </a:p>
          <a:p>
            <a:r>
              <a:rPr lang="en-GB" i="0" baseline="0" dirty="0"/>
              <a:t>If they could do that to Stephen why didn’t they do that to the woman?</a:t>
            </a:r>
          </a:p>
          <a:p>
            <a:endParaRPr lang="en-GB" i="0" baseline="0" dirty="0"/>
          </a:p>
          <a:p>
            <a:r>
              <a:rPr lang="en-GB" i="0" baseline="0" dirty="0"/>
              <a:t>She SHOULD have been stoned…</a:t>
            </a:r>
          </a:p>
          <a:p>
            <a:endParaRPr lang="en-GB" i="0" baseline="0" dirty="0"/>
          </a:p>
          <a:p>
            <a:r>
              <a:rPr lang="en-GB" i="0" baseline="0" dirty="0"/>
              <a:t>SLIDE</a:t>
            </a:r>
            <a:endParaRPr lang="en-GB" i="1" dirty="0"/>
          </a:p>
          <a:p>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31</a:t>
            </a:fld>
            <a:endParaRPr lang="en-GB"/>
          </a:p>
        </p:txBody>
      </p:sp>
    </p:spTree>
    <p:extLst>
      <p:ext uri="{BB962C8B-B14F-4D97-AF65-F5344CB8AC3E}">
        <p14:creationId xmlns:p14="http://schemas.microsoft.com/office/powerpoint/2010/main" val="43670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baseline="0" dirty="0"/>
              <a:t>READ BULLET</a:t>
            </a:r>
          </a:p>
          <a:p>
            <a:endParaRPr lang="en-GB" i="0" baseline="0" dirty="0"/>
          </a:p>
          <a:p>
            <a:r>
              <a:rPr lang="en-GB" i="0" baseline="0" dirty="0"/>
              <a:t>This one is really interesting….</a:t>
            </a:r>
          </a:p>
          <a:p>
            <a:endParaRPr lang="en-GB" i="0" baseline="0" dirty="0"/>
          </a:p>
          <a:p>
            <a:r>
              <a:rPr lang="en-GB" i="0" baseline="0" dirty="0"/>
              <a:t>The accusers were hypocrites, knew it and left….</a:t>
            </a:r>
          </a:p>
          <a:p>
            <a:endParaRPr lang="en-GB" i="0" baseline="0" dirty="0"/>
          </a:p>
          <a:p>
            <a:r>
              <a:rPr lang="en-GB" i="0" baseline="0" dirty="0"/>
              <a:t>SO WHAT!</a:t>
            </a:r>
          </a:p>
          <a:p>
            <a:endParaRPr lang="en-GB" i="0" baseline="0" dirty="0"/>
          </a:p>
          <a:p>
            <a:r>
              <a:rPr lang="en-GB" i="0" baseline="0" dirty="0"/>
              <a:t>Since when does the judicial system require that all participants in the system are blameless?  Yes, the Jewish authorities put in place some strong safeguards to keep scoundrels from being in charge of courts (lots of notes on this…) but blameless accusers are hard to find.</a:t>
            </a:r>
          </a:p>
          <a:p>
            <a:endParaRPr lang="en-GB" i="0" baseline="0" dirty="0"/>
          </a:p>
          <a:p>
            <a:r>
              <a:rPr lang="en-GB" i="0" baseline="0" dirty="0"/>
              <a:t>Again – I’m in court for my bank robbery.  The judge is about to pass sentence and I turn to him and say “Your Honour, I happen to know that you’ve got a little affair going with one of the court reporters.  I declare you unfit to judge me”.  To which the judge says “It’s a fair cop – you can go now”.  Not a chance. He would quite rightly say “Be quiet” and send me directly to jail.</a:t>
            </a:r>
          </a:p>
          <a:p>
            <a:endParaRPr lang="en-GB" i="0" baseline="0" dirty="0"/>
          </a:p>
          <a:p>
            <a:r>
              <a:rPr lang="en-GB" i="0" baseline="0" dirty="0"/>
              <a:t>Bluntly the hypocrisy of the Pharisees has absolutely nothing to do with the guilt of the woman.</a:t>
            </a:r>
          </a:p>
          <a:p>
            <a:endParaRPr lang="en-GB" i="0" baseline="0" dirty="0"/>
          </a:p>
          <a:p>
            <a:r>
              <a:rPr lang="en-GB" i="0" baseline="0" dirty="0"/>
              <a:t>She SHOULD have been stoned…</a:t>
            </a:r>
          </a:p>
          <a:p>
            <a:endParaRPr lang="en-GB" i="0" baseline="0" dirty="0"/>
          </a:p>
          <a:p>
            <a:r>
              <a:rPr lang="en-GB" i="0" baseline="0" dirty="0"/>
              <a:t>SLIDE</a:t>
            </a:r>
            <a:endParaRPr lang="en-GB" i="1" dirty="0"/>
          </a:p>
          <a:p>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32</a:t>
            </a:fld>
            <a:endParaRPr lang="en-GB"/>
          </a:p>
        </p:txBody>
      </p:sp>
    </p:spTree>
    <p:extLst>
      <p:ext uri="{BB962C8B-B14F-4D97-AF65-F5344CB8AC3E}">
        <p14:creationId xmlns:p14="http://schemas.microsoft.com/office/powerpoint/2010/main" val="12476309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slide</a:t>
            </a:r>
          </a:p>
          <a:p>
            <a:endParaRPr lang="en-GB" dirty="0"/>
          </a:p>
          <a:p>
            <a:r>
              <a:rPr lang="en-GB" dirty="0"/>
              <a:t>Here’s a radical idea…</a:t>
            </a:r>
          </a:p>
          <a:p>
            <a:endParaRPr lang="en-GB" dirty="0"/>
          </a:p>
          <a:p>
            <a:r>
              <a:rPr lang="en-GB" dirty="0"/>
              <a:t>SLIDE</a:t>
            </a:r>
          </a:p>
        </p:txBody>
      </p:sp>
      <p:sp>
        <p:nvSpPr>
          <p:cNvPr id="4" name="Slide Number Placeholder 3"/>
          <p:cNvSpPr>
            <a:spLocks noGrp="1"/>
          </p:cNvSpPr>
          <p:nvPr>
            <p:ph type="sldNum" sz="quarter" idx="10"/>
          </p:nvPr>
        </p:nvSpPr>
        <p:spPr/>
        <p:txBody>
          <a:bodyPr/>
          <a:lstStyle/>
          <a:p>
            <a:fld id="{2DF04EED-889D-43B7-B920-A017E470806A}" type="slidenum">
              <a:rPr lang="en-GB" smtClean="0"/>
              <a:t>33</a:t>
            </a:fld>
            <a:endParaRPr lang="en-GB"/>
          </a:p>
        </p:txBody>
      </p:sp>
    </p:spTree>
    <p:extLst>
      <p:ext uri="{BB962C8B-B14F-4D97-AF65-F5344CB8AC3E}">
        <p14:creationId xmlns:p14="http://schemas.microsoft.com/office/powerpoint/2010/main" val="25029966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an alternative outcome</a:t>
            </a:r>
          </a:p>
          <a:p>
            <a:endParaRPr lang="en-GB" i="0" baseline="0" dirty="0"/>
          </a:p>
          <a:p>
            <a:pPr marL="171450" indent="-171450">
              <a:buFont typeface="Arial" panose="020B0604020202020204" pitchFamily="34" charset="0"/>
              <a:buChar char="•"/>
            </a:pPr>
            <a:r>
              <a:rPr lang="en-GB" i="0" baseline="0" dirty="0"/>
              <a:t>CLICK Christ dismisses the Pharisees in the same way as the actual story</a:t>
            </a:r>
          </a:p>
          <a:p>
            <a:pPr marL="171450" indent="-171450">
              <a:buFont typeface="Arial" panose="020B0604020202020204" pitchFamily="34" charset="0"/>
              <a:buChar char="•"/>
            </a:pPr>
            <a:r>
              <a:rPr lang="en-GB" i="0" baseline="0" dirty="0"/>
              <a:t>CLICK But – Christ gets the witnesses to the adultery to stay</a:t>
            </a:r>
          </a:p>
          <a:p>
            <a:pPr marL="171450" indent="-171450">
              <a:buFont typeface="Arial" panose="020B0604020202020204" pitchFamily="34" charset="0"/>
              <a:buChar char="•"/>
            </a:pPr>
            <a:r>
              <a:rPr lang="en-GB" i="0" baseline="0" dirty="0"/>
              <a:t>CLICK Christ takes charge of the situation</a:t>
            </a:r>
          </a:p>
          <a:p>
            <a:pPr marL="171450" indent="-171450">
              <a:buFont typeface="Arial" panose="020B0604020202020204" pitchFamily="34" charset="0"/>
              <a:buChar char="•"/>
            </a:pPr>
            <a:r>
              <a:rPr lang="en-GB" i="0" baseline="0" dirty="0"/>
              <a:t>CLICK Christ organises the stoning….</a:t>
            </a:r>
          </a:p>
          <a:p>
            <a:endParaRPr lang="en-GB" i="0" baseline="0" dirty="0"/>
          </a:p>
          <a:p>
            <a:r>
              <a:rPr lang="en-GB" i="0" baseline="0" dirty="0"/>
              <a:t>What do you think of that idea?  The Law is upheld.  As Deuteronomy says “</a:t>
            </a:r>
            <a:r>
              <a:rPr lang="en-GB" sz="1200" kern="1200" dirty="0">
                <a:solidFill>
                  <a:schemeClr val="tx1"/>
                </a:solidFill>
                <a:effectLst/>
                <a:latin typeface="+mn-lt"/>
                <a:ea typeface="+mn-ea"/>
                <a:cs typeface="+mn-cs"/>
              </a:rPr>
              <a:t>you shall put away the evil from among you</a:t>
            </a:r>
            <a:r>
              <a:rPr lang="en-GB" i="0" baseline="0" dirty="0"/>
              <a:t>”.</a:t>
            </a:r>
          </a:p>
          <a:p>
            <a:endParaRPr lang="en-GB" i="0" baseline="0" dirty="0"/>
          </a:p>
          <a:p>
            <a:r>
              <a:rPr lang="en-GB" i="0" baseline="0" dirty="0"/>
              <a:t>Christ would be a good upstanding citizen and doing his civic duty.</a:t>
            </a:r>
          </a:p>
          <a:p>
            <a:endParaRPr lang="en-GB" i="0" baseline="0" dirty="0"/>
          </a:p>
          <a:p>
            <a:r>
              <a:rPr lang="en-GB" i="0" baseline="0" dirty="0"/>
              <a:t>What do you think of that idea?</a:t>
            </a:r>
          </a:p>
          <a:p>
            <a:endParaRPr lang="en-GB" i="0" baseline="0" dirty="0"/>
          </a:p>
          <a:p>
            <a:r>
              <a:rPr lang="en-GB" i="0" baseline="0" dirty="0"/>
              <a:t>Here’s what I think…</a:t>
            </a:r>
          </a:p>
          <a:p>
            <a:endParaRPr lang="en-GB" i="0" baseline="0" dirty="0"/>
          </a:p>
          <a:p>
            <a:r>
              <a:rPr lang="en-GB" i="0" baseline="0" dirty="0"/>
              <a:t>SLIDE</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34</a:t>
            </a:fld>
            <a:endParaRPr lang="en-GB"/>
          </a:p>
        </p:txBody>
      </p:sp>
    </p:spTree>
    <p:extLst>
      <p:ext uri="{BB962C8B-B14F-4D97-AF65-F5344CB8AC3E}">
        <p14:creationId xmlns:p14="http://schemas.microsoft.com/office/powerpoint/2010/main" val="23857890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Is that a sequence of actions you can see Christ doing?</a:t>
            </a:r>
          </a:p>
          <a:p>
            <a:endParaRPr lang="en-GB" dirty="0"/>
          </a:p>
          <a:p>
            <a:r>
              <a:rPr lang="en-GB" dirty="0"/>
              <a:t>PAUSE</a:t>
            </a:r>
            <a:r>
              <a:rPr lang="en-GB" baseline="0" dirty="0"/>
              <a:t> then SLIDE</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35</a:t>
            </a:fld>
            <a:endParaRPr lang="en-GB"/>
          </a:p>
        </p:txBody>
      </p:sp>
    </p:spTree>
    <p:extLst>
      <p:ext uri="{BB962C8B-B14F-4D97-AF65-F5344CB8AC3E}">
        <p14:creationId xmlns:p14="http://schemas.microsoft.com/office/powerpoint/2010/main" val="40580902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There’s a popular four letter acronym, WWJD</a:t>
            </a:r>
          </a:p>
          <a:p>
            <a:endParaRPr lang="en-GB" dirty="0"/>
          </a:p>
          <a:p>
            <a:r>
              <a:rPr lang="en-GB" dirty="0"/>
              <a:t>What</a:t>
            </a:r>
            <a:r>
              <a:rPr lang="en-GB" baseline="0" dirty="0"/>
              <a:t> would Jesus do?</a:t>
            </a:r>
          </a:p>
          <a:p>
            <a:endParaRPr lang="en-GB" baseline="0" dirty="0"/>
          </a:p>
          <a:p>
            <a:r>
              <a:rPr lang="en-GB" baseline="0" dirty="0"/>
              <a:t>SLIDE</a:t>
            </a:r>
          </a:p>
        </p:txBody>
      </p:sp>
      <p:sp>
        <p:nvSpPr>
          <p:cNvPr id="4" name="Slide Number Placeholder 3"/>
          <p:cNvSpPr>
            <a:spLocks noGrp="1"/>
          </p:cNvSpPr>
          <p:nvPr>
            <p:ph type="sldNum" sz="quarter" idx="10"/>
          </p:nvPr>
        </p:nvSpPr>
        <p:spPr/>
        <p:txBody>
          <a:bodyPr/>
          <a:lstStyle/>
          <a:p>
            <a:fld id="{2DF04EED-889D-43B7-B920-A017E470806A}" type="slidenum">
              <a:rPr lang="en-GB" smtClean="0"/>
              <a:t>36</a:t>
            </a:fld>
            <a:endParaRPr lang="en-GB"/>
          </a:p>
        </p:txBody>
      </p:sp>
    </p:spTree>
    <p:extLst>
      <p:ext uri="{BB962C8B-B14F-4D97-AF65-F5344CB8AC3E}">
        <p14:creationId xmlns:p14="http://schemas.microsoft.com/office/powerpoint/2010/main" val="15504129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useful aid to memory</a:t>
            </a:r>
          </a:p>
          <a:p>
            <a:endParaRPr lang="en-GB" dirty="0"/>
          </a:p>
          <a:p>
            <a:r>
              <a:rPr lang="en-GB" dirty="0"/>
              <a:t>When in doubt – try thinking ‘well</a:t>
            </a:r>
            <a:r>
              <a:rPr lang="en-GB" baseline="0" dirty="0"/>
              <a:t> what </a:t>
            </a:r>
            <a:r>
              <a:rPr lang="en-GB" i="1" baseline="0" dirty="0"/>
              <a:t>would</a:t>
            </a:r>
            <a:r>
              <a:rPr lang="en-GB" baseline="0" dirty="0"/>
              <a:t> Jesus do…?’</a:t>
            </a:r>
          </a:p>
          <a:p>
            <a:endParaRPr lang="en-GB" baseline="0" dirty="0"/>
          </a:p>
          <a:p>
            <a:r>
              <a:rPr lang="en-GB" baseline="0" dirty="0"/>
              <a:t>I think, in cases like this one in John 8, we know.  So it’s more</a:t>
            </a:r>
          </a:p>
          <a:p>
            <a:endParaRPr lang="en-GB" baseline="0" dirty="0"/>
          </a:p>
          <a:p>
            <a:r>
              <a:rPr lang="en-GB" baseline="0" dirty="0"/>
              <a:t>SLIDE</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37</a:t>
            </a:fld>
            <a:endParaRPr lang="en-GB"/>
          </a:p>
        </p:txBody>
      </p:sp>
    </p:spTree>
    <p:extLst>
      <p:ext uri="{BB962C8B-B14F-4D97-AF65-F5344CB8AC3E}">
        <p14:creationId xmlns:p14="http://schemas.microsoft.com/office/powerpoint/2010/main" val="670055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WDJD</a:t>
            </a:r>
          </a:p>
          <a:p>
            <a:endParaRPr lang="en-GB" dirty="0"/>
          </a:p>
          <a:p>
            <a:endParaRPr lang="en-GB" dirty="0"/>
          </a:p>
          <a:p>
            <a:r>
              <a:rPr lang="en-GB" dirty="0"/>
              <a:t>Well – what did Jesus do…?</a:t>
            </a:r>
          </a:p>
        </p:txBody>
      </p:sp>
      <p:sp>
        <p:nvSpPr>
          <p:cNvPr id="4" name="Slide Number Placeholder 3"/>
          <p:cNvSpPr>
            <a:spLocks noGrp="1"/>
          </p:cNvSpPr>
          <p:nvPr>
            <p:ph type="sldNum" sz="quarter" idx="10"/>
          </p:nvPr>
        </p:nvSpPr>
        <p:spPr/>
        <p:txBody>
          <a:bodyPr/>
          <a:lstStyle/>
          <a:p>
            <a:fld id="{2DF04EED-889D-43B7-B920-A017E470806A}" type="slidenum">
              <a:rPr lang="en-GB" smtClean="0"/>
              <a:t>38</a:t>
            </a:fld>
            <a:endParaRPr lang="en-GB"/>
          </a:p>
        </p:txBody>
      </p:sp>
    </p:spTree>
    <p:extLst>
      <p:ext uri="{BB962C8B-B14F-4D97-AF65-F5344CB8AC3E}">
        <p14:creationId xmlns:p14="http://schemas.microsoft.com/office/powerpoint/2010/main" val="2976522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and SLIDE</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39</a:t>
            </a:fld>
            <a:endParaRPr lang="en-GB"/>
          </a:p>
        </p:txBody>
      </p:sp>
    </p:spTree>
    <p:extLst>
      <p:ext uri="{BB962C8B-B14F-4D97-AF65-F5344CB8AC3E}">
        <p14:creationId xmlns:p14="http://schemas.microsoft.com/office/powerpoint/2010/main" val="1578299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Somewhere</a:t>
            </a:r>
            <a:r>
              <a:rPr lang="en-GB" baseline="0" dirty="0"/>
              <a:t> in here.</a:t>
            </a:r>
          </a:p>
          <a:p>
            <a:endParaRPr lang="en-GB" baseline="0" dirty="0"/>
          </a:p>
          <a:p>
            <a:r>
              <a:rPr lang="en-GB" baseline="0" dirty="0"/>
              <a:t>Some say that Whenever someone was caught in adultery, both the man and the woman would be brought to the </a:t>
            </a:r>
            <a:r>
              <a:rPr lang="en-GB" baseline="0" dirty="0" err="1"/>
              <a:t>Nicanor</a:t>
            </a:r>
            <a:r>
              <a:rPr lang="en-GB" baseline="0" dirty="0"/>
              <a:t> temple gates and accused.</a:t>
            </a:r>
          </a:p>
          <a:p>
            <a:endParaRPr lang="en-GB" baseline="0" dirty="0"/>
          </a:p>
          <a:p>
            <a:r>
              <a:rPr lang="en-GB" baseline="0" dirty="0"/>
              <a:t>I’m not sure where the </a:t>
            </a:r>
            <a:r>
              <a:rPr lang="en-GB" baseline="0" dirty="0" err="1"/>
              <a:t>Nicanor</a:t>
            </a:r>
            <a:r>
              <a:rPr lang="en-GB" baseline="0" dirty="0"/>
              <a:t> gate is on this sketch…  Anybody know?</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4</a:t>
            </a:fld>
            <a:endParaRPr lang="en-GB"/>
          </a:p>
        </p:txBody>
      </p:sp>
    </p:spTree>
    <p:extLst>
      <p:ext uri="{BB962C8B-B14F-4D97-AF65-F5344CB8AC3E}">
        <p14:creationId xmlns:p14="http://schemas.microsoft.com/office/powerpoint/2010/main" val="635284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0" baseline="0" dirty="0"/>
              <a:t>So what DID Jesus do…</a:t>
            </a:r>
          </a:p>
          <a:p>
            <a:endParaRPr lang="en-GB" i="0" baseline="0" dirty="0"/>
          </a:p>
          <a:p>
            <a:r>
              <a:rPr lang="en-GB" i="0" baseline="0" dirty="0"/>
              <a:t>We’re back in the court room</a:t>
            </a:r>
          </a:p>
          <a:p>
            <a:endParaRPr lang="en-GB" i="0" baseline="0" dirty="0"/>
          </a:p>
          <a:p>
            <a:r>
              <a:rPr lang="en-GB" i="0" baseline="0" dirty="0"/>
              <a:t>CLICK</a:t>
            </a:r>
          </a:p>
          <a:p>
            <a:r>
              <a:rPr lang="en-GB" i="0" baseline="0" dirty="0"/>
              <a:t>Christ dismissed the accusers</a:t>
            </a:r>
          </a:p>
          <a:p>
            <a:r>
              <a:rPr lang="en-GB" i="0" baseline="0" dirty="0"/>
              <a:t>We don’t know </a:t>
            </a:r>
            <a:r>
              <a:rPr lang="en-GB" i="1" baseline="0" dirty="0"/>
              <a:t>how</a:t>
            </a:r>
            <a:r>
              <a:rPr lang="en-GB" i="0" baseline="0" dirty="0"/>
              <a:t> he dismissed the Pharisees.  The writing in the sand is forever lost to us.  But he did something and it worked…</a:t>
            </a:r>
          </a:p>
          <a:p>
            <a:endParaRPr lang="en-GB" i="1" dirty="0"/>
          </a:p>
          <a:p>
            <a:r>
              <a:rPr lang="en-GB" i="0" dirty="0"/>
              <a:t>Note what she didn’t do</a:t>
            </a:r>
          </a:p>
          <a:p>
            <a:pPr marL="0" marR="0" indent="0" algn="l" defTabSz="914400" rtl="0" eaLnBrk="1" fontAlgn="auto" latinLnBrk="0" hangingPunct="1">
              <a:lnSpc>
                <a:spcPct val="100000"/>
              </a:lnSpc>
              <a:spcBef>
                <a:spcPts val="0"/>
              </a:spcBef>
              <a:spcAft>
                <a:spcPts val="0"/>
              </a:spcAft>
              <a:buClrTx/>
              <a:buSzTx/>
              <a:buFontTx/>
              <a:buNone/>
              <a:tabLst/>
              <a:defRPr/>
            </a:pPr>
            <a:r>
              <a:rPr lang="en-GB" i="0" baseline="0" dirty="0"/>
              <a:t>CLICK</a:t>
            </a:r>
          </a:p>
          <a:p>
            <a:r>
              <a:rPr lang="en-GB" i="0" dirty="0"/>
              <a:t>She didn’t ask for mercy.</a:t>
            </a:r>
          </a:p>
          <a:p>
            <a:pPr marL="0" marR="0" indent="0" algn="l" defTabSz="914400" rtl="0" eaLnBrk="1" fontAlgn="auto" latinLnBrk="0" hangingPunct="1">
              <a:lnSpc>
                <a:spcPct val="100000"/>
              </a:lnSpc>
              <a:spcBef>
                <a:spcPts val="0"/>
              </a:spcBef>
              <a:spcAft>
                <a:spcPts val="0"/>
              </a:spcAft>
              <a:buClrTx/>
              <a:buSzTx/>
              <a:buFontTx/>
              <a:buNone/>
              <a:tabLst/>
              <a:defRPr/>
            </a:pPr>
            <a:r>
              <a:rPr lang="en-GB" i="0" baseline="0" dirty="0"/>
              <a:t>CLICK</a:t>
            </a:r>
          </a:p>
          <a:p>
            <a:r>
              <a:rPr lang="en-GB" i="0" dirty="0"/>
              <a:t>She didn’t ask for forgiveness…  That is interesting!</a:t>
            </a:r>
          </a:p>
          <a:p>
            <a:r>
              <a:rPr lang="en-GB" i="0" dirty="0"/>
              <a:t>CLICK</a:t>
            </a:r>
          </a:p>
          <a:p>
            <a:r>
              <a:rPr lang="en-GB" i="0" dirty="0"/>
              <a:t>And most radical of all </a:t>
            </a:r>
            <a:r>
              <a:rPr lang="en-GB" i="1" dirty="0"/>
              <a:t>Christ did</a:t>
            </a:r>
            <a:r>
              <a:rPr lang="en-GB" i="1" baseline="0" dirty="0"/>
              <a:t> not accuse her! </a:t>
            </a:r>
          </a:p>
          <a:p>
            <a:endParaRPr lang="en-GB" sz="1200" i="0" dirty="0"/>
          </a:p>
          <a:p>
            <a:r>
              <a:rPr lang="en-GB" sz="1200" i="0" dirty="0"/>
              <a:t>And here I get to the heart of my argument!</a:t>
            </a:r>
          </a:p>
          <a:p>
            <a:pPr marL="171450" indent="-171450">
              <a:buFont typeface="Arial" panose="020B0604020202020204" pitchFamily="34" charset="0"/>
              <a:buChar char="•"/>
            </a:pPr>
            <a:r>
              <a:rPr lang="en-GB" sz="1200" i="0" dirty="0"/>
              <a:t>Was</a:t>
            </a:r>
            <a:r>
              <a:rPr lang="en-GB" sz="1200" i="0" baseline="0" dirty="0"/>
              <a:t> she an adulterer?  Yes.</a:t>
            </a:r>
          </a:p>
          <a:p>
            <a:pPr marL="171450" indent="-171450">
              <a:buFont typeface="Arial" panose="020B0604020202020204" pitchFamily="34" charset="0"/>
              <a:buChar char="•"/>
            </a:pPr>
            <a:r>
              <a:rPr lang="en-GB" sz="1200" i="0" baseline="0" dirty="0"/>
              <a:t>Was she guilty?  Yes.</a:t>
            </a:r>
          </a:p>
          <a:p>
            <a:pPr marL="171450" indent="-171450">
              <a:buFont typeface="Arial" panose="020B0604020202020204" pitchFamily="34" charset="0"/>
              <a:buChar char="•"/>
            </a:pPr>
            <a:r>
              <a:rPr lang="en-GB" sz="1200" i="0" baseline="0" dirty="0"/>
              <a:t>CLICK - She goes on her way</a:t>
            </a:r>
          </a:p>
          <a:p>
            <a:pPr marL="171450" indent="-171450">
              <a:buFont typeface="Arial" panose="020B0604020202020204" pitchFamily="34" charset="0"/>
              <a:buChar char="•"/>
            </a:pPr>
            <a:r>
              <a:rPr lang="en-GB" sz="1200" i="1" baseline="0" dirty="0"/>
              <a:t>Why did Christ do that?</a:t>
            </a:r>
            <a:endParaRPr lang="en-GB" sz="1200" i="0" baseline="0" dirty="0"/>
          </a:p>
          <a:p>
            <a:pPr marL="171450" indent="-171450">
              <a:buFont typeface="Arial" panose="020B0604020202020204" pitchFamily="34" charset="0"/>
              <a:buChar char="•"/>
            </a:pPr>
            <a:r>
              <a:rPr lang="en-GB" sz="1200" i="0" baseline="0" dirty="0"/>
              <a:t>CLICK – because he wanted her to have another chance…</a:t>
            </a:r>
          </a:p>
          <a:p>
            <a:pPr marL="171450" indent="-171450">
              <a:buFont typeface="Arial" panose="020B0604020202020204" pitchFamily="34" charset="0"/>
              <a:buChar char="•"/>
            </a:pPr>
            <a:endParaRPr lang="en-GB" sz="1200" i="0" baseline="0" dirty="0"/>
          </a:p>
          <a:p>
            <a:endParaRPr lang="en-GB" i="0" dirty="0"/>
          </a:p>
          <a:p>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40</a:t>
            </a:fld>
            <a:endParaRPr lang="en-GB"/>
          </a:p>
        </p:txBody>
      </p:sp>
    </p:spTree>
    <p:extLst>
      <p:ext uri="{BB962C8B-B14F-4D97-AF65-F5344CB8AC3E}">
        <p14:creationId xmlns:p14="http://schemas.microsoft.com/office/powerpoint/2010/main" val="20557568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i="0" baseline="0" dirty="0"/>
              <a:t>Often we see this story as being a clever, almost, trick by Christ on the cartoon villain Pharisees.  Yeah!!, Christ got the better of the Pharisees, Yeah!! they left with their tails between their legs.  Yeah! he ‘won’.</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But never forget that at the heart of this tale is a petrified woman, probably no more than a kid, caught up in a man’s dirty sordid scheme in a dirty squalid man’s world.  </a:t>
            </a:r>
            <a:r>
              <a:rPr lang="en-GB" sz="1200" i="1" baseline="0" dirty="0"/>
              <a:t>And Christ said something incredible to her</a:t>
            </a:r>
            <a:r>
              <a:rPr lang="en-GB" sz="1200" i="0" baseline="0" dirty="0"/>
              <a:t>…</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And here’s my take on this story.  And it’s my take and I accept responsibility for what I’m about to say and what it implies and, yes, other opinions are available and I’m staying for lunch if you want to discuss it!</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At the end, at the heart of this tale is this-</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1" baseline="0" dirty="0"/>
              <a:t>The life and hopes and goals and dreams and future and whatever of this woman were more important to Christ that what it said in Leviticus and Deuteronomy.  </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I know that’s a difficult statement.</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But there’s really no other way to interpret this…</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Either Christ does a too-clever-by-half lawyers trick and gets her off on a technicality that I don’t think is valid anyway - </a:t>
            </a:r>
            <a:r>
              <a:rPr lang="en-GB" sz="1200" i="1" baseline="0" dirty="0"/>
              <a:t>or he really is </a:t>
            </a:r>
            <a:r>
              <a:rPr lang="en-GB" sz="1200" i="0" baseline="0" dirty="0"/>
              <a:t>playing to a different set of rules.</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And we, me, you, this beloved Church of ours </a:t>
            </a:r>
            <a:r>
              <a:rPr lang="en-GB" sz="1200" i="1" baseline="0" dirty="0"/>
              <a:t>really need to pay attention to that!</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PAUSE</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Let me leave you with the neighbour of everyone’s favourite text…</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John 3:</a:t>
            </a:r>
            <a:r>
              <a:rPr lang="en-GB" sz="1200" b="1" i="1" baseline="0" dirty="0"/>
              <a:t>17</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Amen…</a:t>
            </a:r>
          </a:p>
          <a:p>
            <a:pPr marL="0" indent="0">
              <a:buFont typeface="Arial" panose="020B0604020202020204" pitchFamily="34" charset="0"/>
              <a:buNone/>
            </a:pPr>
            <a:endParaRPr lang="en-GB" sz="1200" i="0" baseline="0" dirty="0"/>
          </a:p>
          <a:p>
            <a:pPr marL="0" indent="0">
              <a:buFont typeface="Arial" panose="020B0604020202020204" pitchFamily="34" charset="0"/>
              <a:buNone/>
            </a:pPr>
            <a:r>
              <a:rPr lang="en-GB" sz="1200" i="0" baseline="0" dirty="0"/>
              <a:t>SLIDE</a:t>
            </a:r>
          </a:p>
          <a:p>
            <a:pPr marL="0" indent="0">
              <a:buFont typeface="Arial" panose="020B0604020202020204" pitchFamily="34" charset="0"/>
              <a:buNone/>
            </a:pPr>
            <a:endParaRPr lang="en-GB" sz="1200" i="0" baseline="0" dirty="0"/>
          </a:p>
        </p:txBody>
      </p:sp>
      <p:sp>
        <p:nvSpPr>
          <p:cNvPr id="4" name="Slide Number Placeholder 3"/>
          <p:cNvSpPr>
            <a:spLocks noGrp="1"/>
          </p:cNvSpPr>
          <p:nvPr>
            <p:ph type="sldNum" sz="quarter" idx="10"/>
          </p:nvPr>
        </p:nvSpPr>
        <p:spPr/>
        <p:txBody>
          <a:bodyPr/>
          <a:lstStyle/>
          <a:p>
            <a:fld id="{2DF04EED-889D-43B7-B920-A017E470806A}" type="slidenum">
              <a:rPr lang="en-GB" smtClean="0"/>
              <a:t>41</a:t>
            </a:fld>
            <a:endParaRPr lang="en-GB"/>
          </a:p>
        </p:txBody>
      </p:sp>
    </p:spTree>
    <p:extLst>
      <p:ext uri="{BB962C8B-B14F-4D97-AF65-F5344CB8AC3E}">
        <p14:creationId xmlns:p14="http://schemas.microsoft.com/office/powerpoint/2010/main" val="18726858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42</a:t>
            </a:fld>
            <a:endParaRPr lang="en-GB"/>
          </a:p>
        </p:txBody>
      </p:sp>
    </p:spTree>
    <p:extLst>
      <p:ext uri="{BB962C8B-B14F-4D97-AF65-F5344CB8AC3E}">
        <p14:creationId xmlns:p14="http://schemas.microsoft.com/office/powerpoint/2010/main" val="2839523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go through this story and</a:t>
            </a:r>
            <a:r>
              <a:rPr lang="en-GB" baseline="0" dirty="0"/>
              <a:t> let’s give the explanation you’ve heard a thousand times…</a:t>
            </a:r>
          </a:p>
          <a:p>
            <a:endParaRPr lang="en-GB" baseline="0" dirty="0"/>
          </a:p>
          <a:p>
            <a:r>
              <a:rPr lang="en-GB" baseline="0" dirty="0"/>
              <a:t>SLIDE</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5</a:t>
            </a:fld>
            <a:endParaRPr lang="en-GB"/>
          </a:p>
        </p:txBody>
      </p:sp>
    </p:spTree>
    <p:extLst>
      <p:ext uri="{BB962C8B-B14F-4D97-AF65-F5344CB8AC3E}">
        <p14:creationId xmlns:p14="http://schemas.microsoft.com/office/powerpoint/2010/main" val="3440939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through text and open relevant bullet points</a:t>
            </a:r>
          </a:p>
          <a:p>
            <a:endParaRPr lang="en-GB" dirty="0"/>
          </a:p>
          <a:p>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6</a:t>
            </a:fld>
            <a:endParaRPr lang="en-GB"/>
          </a:p>
        </p:txBody>
      </p:sp>
    </p:spTree>
    <p:extLst>
      <p:ext uri="{BB962C8B-B14F-4D97-AF65-F5344CB8AC3E}">
        <p14:creationId xmlns:p14="http://schemas.microsoft.com/office/powerpoint/2010/main" val="417403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That</a:t>
            </a:r>
            <a:r>
              <a:rPr lang="en-GB" baseline="0" dirty="0"/>
              <a:t> sounds a bit too straightforward…</a:t>
            </a:r>
          </a:p>
          <a:p>
            <a:endParaRPr lang="en-GB" baseline="0" dirty="0"/>
          </a:p>
          <a:p>
            <a:r>
              <a:rPr lang="en-GB" baseline="0" dirty="0"/>
              <a:t>Let’s read it again – slowly this time….</a:t>
            </a: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7</a:t>
            </a:fld>
            <a:endParaRPr lang="en-GB"/>
          </a:p>
        </p:txBody>
      </p:sp>
    </p:spTree>
    <p:extLst>
      <p:ext uri="{BB962C8B-B14F-4D97-AF65-F5344CB8AC3E}">
        <p14:creationId xmlns:p14="http://schemas.microsoft.com/office/powerpoint/2010/main" val="4207505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REFER to screen</a:t>
            </a:r>
          </a:p>
          <a:p>
            <a:endParaRPr lang="en-GB" dirty="0"/>
          </a:p>
          <a:p>
            <a:r>
              <a:rPr lang="en-GB" dirty="0"/>
              <a:t>So we have Christ in the Temple from early in the day.</a:t>
            </a:r>
          </a:p>
          <a:p>
            <a:endParaRPr lang="en-GB" dirty="0"/>
          </a:p>
          <a:p>
            <a:r>
              <a:rPr lang="en-GB" dirty="0"/>
              <a:t>With a</a:t>
            </a:r>
            <a:r>
              <a:rPr lang="en-GB" baseline="0" dirty="0"/>
              <a:t> good crowd, discussing and teaching….</a:t>
            </a:r>
          </a:p>
          <a:p>
            <a:endParaRPr lang="en-GB" baseline="0" dirty="0"/>
          </a:p>
          <a:p>
            <a:r>
              <a:rPr lang="en-GB" baseline="0" dirty="0"/>
              <a:t>In comes, making a bit of a fuss I imagine, the Pharisees bringing with them some petrified woman</a:t>
            </a:r>
          </a:p>
          <a:p>
            <a:endParaRPr lang="en-GB" baseline="0" dirty="0"/>
          </a:p>
          <a:p>
            <a:r>
              <a:rPr lang="en-GB" baseline="0" dirty="0"/>
              <a:t>So, for starters</a:t>
            </a:r>
          </a:p>
          <a:p>
            <a:pPr marL="171450" indent="-171450">
              <a:buFont typeface="Arial" panose="020B0604020202020204" pitchFamily="34" charset="0"/>
              <a:buChar char="•"/>
            </a:pPr>
            <a:r>
              <a:rPr lang="en-GB" baseline="0" dirty="0"/>
              <a:t>Would this be the only women in the scene?  By and large the temple was a males-only preserve so she would probably be quite out of place.</a:t>
            </a:r>
          </a:p>
          <a:p>
            <a:pPr marL="171450" indent="-171450">
              <a:buFont typeface="Arial" panose="020B0604020202020204" pitchFamily="34" charset="0"/>
              <a:buChar char="•"/>
            </a:pPr>
            <a:r>
              <a:rPr lang="en-GB" baseline="0" dirty="0"/>
              <a:t>Was she defiant?  Don’t know… Probably not, given what happens later</a:t>
            </a:r>
          </a:p>
          <a:p>
            <a:pPr marL="171450" indent="-171450">
              <a:buFont typeface="Arial" panose="020B0604020202020204" pitchFamily="34" charset="0"/>
              <a:buChar char="•"/>
            </a:pPr>
            <a:r>
              <a:rPr lang="en-GB" baseline="0" dirty="0"/>
              <a:t>Was she a prostitute? Don’t know… Again probably not, given what happens later</a:t>
            </a:r>
          </a:p>
          <a:p>
            <a:pPr marL="171450" indent="-171450">
              <a:buFont typeface="Arial" panose="020B0604020202020204" pitchFamily="34" charset="0"/>
              <a:buChar char="•"/>
            </a:pPr>
            <a:r>
              <a:rPr lang="en-GB" baseline="0" dirty="0"/>
              <a:t>Let’s guess at who she might be</a:t>
            </a:r>
            <a:r>
              <a:rPr lang="en-GB" dirty="0"/>
              <a:t>. What was her life like? Little girls were betrothed and married by the ages of 12 or thirteen, usually to an older man in the extended family. Fathers always wanted sons to carry on the family name. Daughters were usually hidden from society until they were adults. Women had no civil rights. They could not be educated or taught the Torah. They could not even go to church with the men. They were considered to be more-or-less property. </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8</a:t>
            </a:fld>
            <a:endParaRPr lang="en-GB"/>
          </a:p>
        </p:txBody>
      </p:sp>
    </p:spTree>
    <p:extLst>
      <p:ext uri="{BB962C8B-B14F-4D97-AF65-F5344CB8AC3E}">
        <p14:creationId xmlns:p14="http://schemas.microsoft.com/office/powerpoint/2010/main" val="4185335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Pretty clear and straightforward, no?</a:t>
            </a:r>
          </a:p>
          <a:p>
            <a:endParaRPr lang="en-GB" dirty="0"/>
          </a:p>
          <a:p>
            <a:r>
              <a:rPr lang="en-GB" dirty="0"/>
              <a:t>Woman caught doing bad thing</a:t>
            </a:r>
          </a:p>
          <a:p>
            <a:endParaRPr lang="en-GB" dirty="0"/>
          </a:p>
          <a:p>
            <a:r>
              <a:rPr lang="en-GB" dirty="0"/>
              <a:t>SLIDE</a:t>
            </a:r>
          </a:p>
          <a:p>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2DF04EED-889D-43B7-B920-A017E470806A}" type="slidenum">
              <a:rPr lang="en-GB" smtClean="0"/>
              <a:t>9</a:t>
            </a:fld>
            <a:endParaRPr lang="en-GB"/>
          </a:p>
        </p:txBody>
      </p:sp>
    </p:spTree>
    <p:extLst>
      <p:ext uri="{BB962C8B-B14F-4D97-AF65-F5344CB8AC3E}">
        <p14:creationId xmlns:p14="http://schemas.microsoft.com/office/powerpoint/2010/main" val="6996327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5923F103-BC34-4FE4-A40E-EDDEECFDA5D0}" type="datetimeFigureOut">
              <a:rPr lang="en-US" smtClean="0"/>
              <a:pPr/>
              <a:t>5/21/2022</a:t>
            </a:fld>
            <a:endParaRPr lang="en-US" dirty="0"/>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r>
              <a:rPr lang="en-US"/>
              <a:t>
              </a:t>
            </a:r>
            <a:endParaRPr lang="en-US" dirty="0"/>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98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5/21/2022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226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5/21/2022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0893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5/21/2022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4166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5/21/2022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9953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5/21/2022</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250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5/21/2022</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0127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53086D93-FCAC-47E0-A2EE-787E62CA814C}" type="datetimeFigureOut">
              <a:rPr lang="en-US" smtClean="0"/>
              <a:t>5/21/2022</a:t>
            </a:fld>
            <a:endParaRPr lang="en-US" dirty="0"/>
          </a:p>
        </p:txBody>
      </p:sp>
      <p:sp>
        <p:nvSpPr>
          <p:cNvPr id="5" name="Footer Placeholder 4"/>
          <p:cNvSpPr>
            <a:spLocks noGrp="1"/>
          </p:cNvSpPr>
          <p:nvPr>
            <p:ph type="ftr" sz="quarter" idx="11"/>
          </p:nvPr>
        </p:nvSpPr>
        <p:spPr>
          <a:xfrm>
            <a:off x="516133" y="6387910"/>
            <a:ext cx="3859795" cy="228660"/>
          </a:xfrm>
        </p:spPr>
        <p:txBody>
          <a:bodyPr/>
          <a:lstStyle/>
          <a:p>
            <a:r>
              <a:rPr lang="en-US"/>
              <a:t>
              </a:t>
            </a:r>
            <a:endParaRPr lang="en-US"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151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5/21/2022</a:t>
            </a:fld>
            <a:endParaRPr lang="en-US" dirty="0"/>
          </a:p>
        </p:txBody>
      </p:sp>
      <p:sp>
        <p:nvSpPr>
          <p:cNvPr id="5" name="Footer Placeholder 4"/>
          <p:cNvSpPr>
            <a:spLocks noGrp="1"/>
          </p:cNvSpPr>
          <p:nvPr>
            <p:ph type="ftr" sz="quarter" idx="11"/>
          </p:nvPr>
        </p:nvSpPr>
        <p:spPr>
          <a:xfrm>
            <a:off x="538546" y="6365498"/>
            <a:ext cx="3859795" cy="228660"/>
          </a:xfrm>
        </p:spPr>
        <p:txBody>
          <a:bodyPr/>
          <a:lstStyle/>
          <a:p>
            <a:r>
              <a:rPr lang="en-US"/>
              <a:t>
              </a:t>
            </a:r>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364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5/21/2022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4492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5/21/2022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8261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5/21/2022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5846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5/21/2022</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9217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5/21/2022</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9029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7C8D7E02-BCB8-4D50-A234-369438C08659}" type="datetimeFigureOut">
              <a:rPr lang="en-US" smtClean="0"/>
              <a:t>5/21/2022</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6146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5/21/2022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4866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5/21/2022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631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2BE451C3-0FF4-47C4-B829-773ADF60F88C}" type="datetimeFigureOut">
              <a:rPr lang="en-US" smtClean="0"/>
              <a:t>5/21/2022</a:t>
            </a:fld>
            <a:endParaRPr lang="en-US" dirty="0"/>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r>
              <a:rPr lang="en-US"/>
              <a:t>
              </a:t>
            </a:r>
            <a:endParaRPr lang="en-US" dirty="0"/>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186201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6440" y="2226503"/>
            <a:ext cx="7172660" cy="2550877"/>
          </a:xfrm>
        </p:spPr>
        <p:txBody>
          <a:bodyPr/>
          <a:lstStyle/>
          <a:p>
            <a:r>
              <a:rPr lang="en-GB" dirty="0"/>
              <a:t>“The Lady Is Not For Stoning…”</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296766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They made her stand before the group and said to Jesus, </a:t>
            </a:r>
          </a:p>
          <a:p>
            <a:pPr marL="0" indent="0">
              <a:buNone/>
            </a:pPr>
            <a:r>
              <a:rPr lang="en-GB" sz="2800" dirty="0"/>
              <a:t>“Teacher, this woman was caught in the act of adultery. </a:t>
            </a:r>
            <a:r>
              <a:rPr lang="en-GB" sz="2800" b="1" dirty="0"/>
              <a:t>In the Law Moses commanded us to stone such women. </a:t>
            </a:r>
            <a:r>
              <a:rPr lang="en-GB" sz="2800" dirty="0"/>
              <a:t>Now what do you say?” </a:t>
            </a:r>
          </a:p>
        </p:txBody>
      </p:sp>
    </p:spTree>
    <p:extLst>
      <p:ext uri="{BB962C8B-B14F-4D97-AF65-F5344CB8AC3E}">
        <p14:creationId xmlns:p14="http://schemas.microsoft.com/office/powerpoint/2010/main" val="1110005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Ex 20:14 ~ You shall not commit adultery</a:t>
            </a:r>
          </a:p>
        </p:txBody>
      </p:sp>
    </p:spTree>
    <p:extLst>
      <p:ext uri="{BB962C8B-B14F-4D97-AF65-F5344CB8AC3E}">
        <p14:creationId xmlns:p14="http://schemas.microsoft.com/office/powerpoint/2010/main" val="2632342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Lev 20:10 ~ If a man commits adultery with the wife of his neighbour, both the adulterer and the adulteress shall surely be put to death.  </a:t>
            </a:r>
          </a:p>
        </p:txBody>
      </p:sp>
    </p:spTree>
    <p:extLst>
      <p:ext uri="{BB962C8B-B14F-4D97-AF65-F5344CB8AC3E}">
        <p14:creationId xmlns:p14="http://schemas.microsoft.com/office/powerpoint/2010/main" val="674886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err="1"/>
              <a:t>Deut</a:t>
            </a:r>
            <a:r>
              <a:rPr lang="en-GB" sz="2800" dirty="0"/>
              <a:t> 22:22-24 ~ If a man is found lying with a woman married to a husband, then both of them shall die - the man that lay with the woman, and the woman; so you shall put away the evil from Israel.</a:t>
            </a:r>
          </a:p>
        </p:txBody>
      </p:sp>
    </p:spTree>
    <p:extLst>
      <p:ext uri="{BB962C8B-B14F-4D97-AF65-F5344CB8AC3E}">
        <p14:creationId xmlns:p14="http://schemas.microsoft.com/office/powerpoint/2010/main" val="4226663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a:t>
            </a:r>
          </a:p>
        </p:txBody>
      </p:sp>
      <p:sp>
        <p:nvSpPr>
          <p:cNvPr id="3" name="Content Placeholder 2"/>
          <p:cNvSpPr>
            <a:spLocks noGrp="1"/>
          </p:cNvSpPr>
          <p:nvPr>
            <p:ph idx="1"/>
          </p:nvPr>
        </p:nvSpPr>
        <p:spPr>
          <a:xfrm>
            <a:off x="864382" y="2489200"/>
            <a:ext cx="7548098" cy="3911600"/>
          </a:xfrm>
        </p:spPr>
        <p:txBody>
          <a:bodyPr>
            <a:normAutofit fontScale="92500"/>
          </a:bodyPr>
          <a:lstStyle/>
          <a:p>
            <a:pPr marL="0" indent="0">
              <a:buNone/>
            </a:pPr>
            <a:r>
              <a:rPr lang="en-GB" sz="2800" dirty="0" err="1"/>
              <a:t>Deut</a:t>
            </a:r>
            <a:r>
              <a:rPr lang="en-GB" sz="2800" dirty="0"/>
              <a:t> 17:6-7 ~ Whoever is deserving of death shall be put to death on the testimony of two or three witnesses; he shall not be put to death on the testimony of one witness.</a:t>
            </a:r>
          </a:p>
          <a:p>
            <a:pPr marL="0" indent="0">
              <a:buNone/>
            </a:pPr>
            <a:r>
              <a:rPr lang="en-GB" sz="2800" dirty="0"/>
              <a:t>The hands of the witnesses shall be the first against him to put him to death, and afterward the hands of all the people. So you shall put away the evil from among you</a:t>
            </a:r>
          </a:p>
        </p:txBody>
      </p:sp>
    </p:spTree>
    <p:extLst>
      <p:ext uri="{BB962C8B-B14F-4D97-AF65-F5344CB8AC3E}">
        <p14:creationId xmlns:p14="http://schemas.microsoft.com/office/powerpoint/2010/main" val="2442525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err="1"/>
              <a:t>Deut</a:t>
            </a:r>
            <a:r>
              <a:rPr lang="en-GB" sz="2800" dirty="0"/>
              <a:t> 19:15 ~ One witness shall not rise against a man concerning any iniquity or any sin that he commits; by the mouth of two or three witnesses the matter shall be established….</a:t>
            </a:r>
          </a:p>
        </p:txBody>
      </p:sp>
    </p:spTree>
    <p:extLst>
      <p:ext uri="{BB962C8B-B14F-4D97-AF65-F5344CB8AC3E}">
        <p14:creationId xmlns:p14="http://schemas.microsoft.com/office/powerpoint/2010/main" val="3630091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“Teacher, this woman was caught in the act of adultery. In the Law Moses commanded us to stone such women. Now what do you say?” </a:t>
            </a:r>
          </a:p>
          <a:p>
            <a:pPr marL="0" indent="0">
              <a:buNone/>
            </a:pPr>
            <a:endParaRPr lang="en-GB" sz="2800" dirty="0"/>
          </a:p>
          <a:p>
            <a:pPr marL="0" indent="0">
              <a:buNone/>
            </a:pPr>
            <a:r>
              <a:rPr lang="en-GB" sz="2800" dirty="0"/>
              <a:t>They were using this question as a trap, in order to have a basis for accusing him.</a:t>
            </a:r>
          </a:p>
        </p:txBody>
      </p:sp>
    </p:spTree>
    <p:extLst>
      <p:ext uri="{BB962C8B-B14F-4D97-AF65-F5344CB8AC3E}">
        <p14:creationId xmlns:p14="http://schemas.microsoft.com/office/powerpoint/2010/main" val="1239117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So what have we here?</a:t>
            </a:r>
          </a:p>
          <a:p>
            <a:r>
              <a:rPr lang="en-GB" sz="2800" dirty="0"/>
              <a:t>We have a bad woman and </a:t>
            </a:r>
          </a:p>
          <a:p>
            <a:r>
              <a:rPr lang="en-GB" sz="2800" dirty="0"/>
              <a:t>Presumably caught with witnesses…? </a:t>
            </a:r>
          </a:p>
          <a:p>
            <a:r>
              <a:rPr lang="en-GB" sz="2800" dirty="0"/>
              <a:t>It’s a TRAP!</a:t>
            </a:r>
          </a:p>
          <a:p>
            <a:r>
              <a:rPr lang="en-GB" sz="2800" dirty="0"/>
              <a:t>Why is it a trap?</a:t>
            </a:r>
          </a:p>
          <a:p>
            <a:endParaRPr lang="en-GB" sz="2800" dirty="0"/>
          </a:p>
        </p:txBody>
      </p:sp>
    </p:spTree>
    <p:extLst>
      <p:ext uri="{BB962C8B-B14F-4D97-AF65-F5344CB8AC3E}">
        <p14:creationId xmlns:p14="http://schemas.microsoft.com/office/powerpoint/2010/main" val="1434381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5970" y="2816860"/>
            <a:ext cx="7388078" cy="3530600"/>
          </a:xfrm>
        </p:spPr>
        <p:txBody>
          <a:bodyPr>
            <a:noAutofit/>
          </a:bodyPr>
          <a:lstStyle/>
          <a:p>
            <a:pPr marL="0" indent="0" algn="ctr">
              <a:buNone/>
            </a:pPr>
            <a:r>
              <a:rPr lang="en-GB" sz="6600" dirty="0">
                <a:latin typeface="+mj-lt"/>
                <a:cs typeface="Arial" panose="020B0604020202020204" pitchFamily="34" charset="0"/>
              </a:rPr>
              <a:t>Now the story gets a little strange…</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2887708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But Jesus bent down and started to write on the ground with his finger. When they kept on questioning him, he straightened up and said to them, “Let any one of you who is without sin be the first to throw a stone at her.”</a:t>
            </a:r>
          </a:p>
        </p:txBody>
      </p:sp>
    </p:spTree>
    <p:extLst>
      <p:ext uri="{BB962C8B-B14F-4D97-AF65-F5344CB8AC3E}">
        <p14:creationId xmlns:p14="http://schemas.microsoft.com/office/powerpoint/2010/main" val="2327348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background</a:t>
            </a:r>
          </a:p>
        </p:txBody>
      </p:sp>
      <p:sp>
        <p:nvSpPr>
          <p:cNvPr id="3" name="Content Placeholder 2"/>
          <p:cNvSpPr>
            <a:spLocks noGrp="1"/>
          </p:cNvSpPr>
          <p:nvPr>
            <p:ph idx="1"/>
          </p:nvPr>
        </p:nvSpPr>
        <p:spPr>
          <a:xfrm>
            <a:off x="865970" y="2816860"/>
            <a:ext cx="7388078" cy="3530600"/>
          </a:xfrm>
        </p:spPr>
        <p:txBody>
          <a:bodyPr>
            <a:noAutofit/>
          </a:bodyPr>
          <a:lstStyle/>
          <a:p>
            <a:pPr marL="0" indent="0" algn="ctr">
              <a:buNone/>
            </a:pPr>
            <a:endParaRPr lang="en-GB" sz="6600" dirty="0">
              <a:latin typeface="+mj-lt"/>
              <a:cs typeface="Arial" panose="020B0604020202020204" pitchFamily="34" charset="0"/>
            </a:endParaRPr>
          </a:p>
          <a:p>
            <a:pPr marL="0" indent="0" algn="ctr">
              <a:buNone/>
            </a:pPr>
            <a:r>
              <a:rPr lang="en-GB" sz="6600" dirty="0">
                <a:latin typeface="+mj-lt"/>
                <a:cs typeface="Arial" panose="020B0604020202020204" pitchFamily="34" charset="0"/>
              </a:rPr>
              <a:t>When are we?</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1794549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Again he stooped down and wrote on the ground.</a:t>
            </a:r>
          </a:p>
          <a:p>
            <a:pPr marL="0" indent="0">
              <a:buNone/>
            </a:pPr>
            <a:r>
              <a:rPr lang="en-GB" sz="2800" dirty="0"/>
              <a:t>At this, those who heard began to go away one at a time, the older ones first, until only Jesus was left, with the woman still standing there. </a:t>
            </a:r>
          </a:p>
        </p:txBody>
      </p:sp>
    </p:spTree>
    <p:extLst>
      <p:ext uri="{BB962C8B-B14F-4D97-AF65-F5344CB8AC3E}">
        <p14:creationId xmlns:p14="http://schemas.microsoft.com/office/powerpoint/2010/main" val="184863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Jesus straightened up and asked her, “Woman, where are they? Has no one condemned you?”</a:t>
            </a:r>
          </a:p>
          <a:p>
            <a:pPr marL="0" indent="0">
              <a:buNone/>
            </a:pPr>
            <a:r>
              <a:rPr lang="en-GB" sz="2800" dirty="0"/>
              <a:t>“No one, sir,” she said.</a:t>
            </a:r>
          </a:p>
          <a:p>
            <a:pPr marL="0" indent="0">
              <a:buNone/>
            </a:pPr>
            <a:r>
              <a:rPr lang="en-GB" sz="2800" dirty="0"/>
              <a:t>“Then neither do I condemn you,” Jesus declared. “Go now and leave your life of sin.”</a:t>
            </a:r>
          </a:p>
        </p:txBody>
      </p:sp>
    </p:spTree>
    <p:extLst>
      <p:ext uri="{BB962C8B-B14F-4D97-AF65-F5344CB8AC3E}">
        <p14:creationId xmlns:p14="http://schemas.microsoft.com/office/powerpoint/2010/main" val="774049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5970" y="2816860"/>
            <a:ext cx="7388078" cy="3530600"/>
          </a:xfrm>
        </p:spPr>
        <p:txBody>
          <a:bodyPr>
            <a:noAutofit/>
          </a:bodyPr>
          <a:lstStyle/>
          <a:p>
            <a:pPr marL="0" indent="0" algn="ctr">
              <a:buNone/>
            </a:pPr>
            <a:r>
              <a:rPr lang="en-GB" sz="6600" dirty="0">
                <a:latin typeface="+mj-lt"/>
                <a:cs typeface="Arial" panose="020B0604020202020204" pitchFamily="34" charset="0"/>
              </a:rPr>
              <a:t>Run that by me again…?</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324831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But Jesus bent down and started to </a:t>
            </a:r>
            <a:r>
              <a:rPr lang="en-GB" sz="2800" b="1" dirty="0"/>
              <a:t>write on the ground with his finger</a:t>
            </a:r>
            <a:r>
              <a:rPr lang="en-GB" sz="2800" dirty="0"/>
              <a:t>. When they kept on questioning him, he straightened up and said to them, </a:t>
            </a:r>
            <a:r>
              <a:rPr lang="en-GB" sz="2800" b="1" dirty="0"/>
              <a:t>“Let any one of you who is without sin be the first to throw a stone at her.”</a:t>
            </a:r>
          </a:p>
        </p:txBody>
      </p:sp>
    </p:spTree>
    <p:extLst>
      <p:ext uri="{BB962C8B-B14F-4D97-AF65-F5344CB8AC3E}">
        <p14:creationId xmlns:p14="http://schemas.microsoft.com/office/powerpoint/2010/main" val="246005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Again he stooped down and wrote on the ground.</a:t>
            </a:r>
          </a:p>
          <a:p>
            <a:pPr marL="0" indent="0">
              <a:buNone/>
            </a:pPr>
            <a:r>
              <a:rPr lang="en-GB" sz="2800" b="1" dirty="0"/>
              <a:t>At this, those who heard began to go away one at a time</a:t>
            </a:r>
            <a:r>
              <a:rPr lang="en-GB" sz="2800" dirty="0"/>
              <a:t>, the older ones first, until only Jesus was left, with the woman still standing there. </a:t>
            </a:r>
          </a:p>
        </p:txBody>
      </p:sp>
    </p:spTree>
    <p:extLst>
      <p:ext uri="{BB962C8B-B14F-4D97-AF65-F5344CB8AC3E}">
        <p14:creationId xmlns:p14="http://schemas.microsoft.com/office/powerpoint/2010/main" val="952877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Jesus straightened up and asked her, “Woman, where are they? Has no one condemned you?”</a:t>
            </a:r>
          </a:p>
          <a:p>
            <a:pPr marL="0" indent="0">
              <a:buNone/>
            </a:pPr>
            <a:r>
              <a:rPr lang="en-GB" sz="2800" dirty="0"/>
              <a:t>“No one, sir,” she said.</a:t>
            </a:r>
          </a:p>
          <a:p>
            <a:pPr marL="0" indent="0">
              <a:buNone/>
            </a:pPr>
            <a:r>
              <a:rPr lang="en-GB" sz="2800" dirty="0"/>
              <a:t>“Then neither do I condemn you,” Jesus declared. “Go now and leave your life of sin.”</a:t>
            </a:r>
          </a:p>
        </p:txBody>
      </p:sp>
    </p:spTree>
    <p:extLst>
      <p:ext uri="{BB962C8B-B14F-4D97-AF65-F5344CB8AC3E}">
        <p14:creationId xmlns:p14="http://schemas.microsoft.com/office/powerpoint/2010/main" val="337691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5970" y="2816860"/>
            <a:ext cx="7388078" cy="3530600"/>
          </a:xfrm>
        </p:spPr>
        <p:txBody>
          <a:bodyPr>
            <a:noAutofit/>
          </a:bodyPr>
          <a:lstStyle/>
          <a:p>
            <a:pPr marL="0" indent="0" algn="ctr">
              <a:buNone/>
            </a:pPr>
            <a:r>
              <a:rPr lang="en-GB" sz="6600" dirty="0">
                <a:latin typeface="+mj-lt"/>
                <a:cs typeface="Arial" panose="020B0604020202020204" pitchFamily="34" charset="0"/>
              </a:rPr>
              <a:t>Run that by me again…?</a:t>
            </a:r>
          </a:p>
          <a:p>
            <a:pPr marL="0" indent="0" algn="ctr">
              <a:buNone/>
            </a:pPr>
            <a:r>
              <a:rPr lang="en-GB" sz="6600" dirty="0">
                <a:latin typeface="+mj-lt"/>
                <a:cs typeface="Arial" panose="020B0604020202020204" pitchFamily="34" charset="0"/>
              </a:rPr>
              <a:t>Part #2</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3926659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“Teacher, this woman was caught in the act of adultery. In the Law Moses commanded us to stone such women. Now what do you say?” </a:t>
            </a:r>
          </a:p>
          <a:p>
            <a:pPr marL="0" indent="0">
              <a:buNone/>
            </a:pPr>
            <a:endParaRPr lang="en-GB" sz="2800" dirty="0"/>
          </a:p>
          <a:p>
            <a:pPr marL="0" indent="0">
              <a:buNone/>
            </a:pPr>
            <a:r>
              <a:rPr lang="en-GB" sz="2800" dirty="0"/>
              <a:t>They were using this question as a trap, in order to have a basis for accusing him.</a:t>
            </a:r>
          </a:p>
        </p:txBody>
      </p:sp>
    </p:spTree>
    <p:extLst>
      <p:ext uri="{BB962C8B-B14F-4D97-AF65-F5344CB8AC3E}">
        <p14:creationId xmlns:p14="http://schemas.microsoft.com/office/powerpoint/2010/main" val="1052342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Lev 20:10 ~ If a man commits adultery with the wife of his neighbour, both the adulterer and the adulteress shall surely be put to death.  </a:t>
            </a:r>
          </a:p>
        </p:txBody>
      </p:sp>
    </p:spTree>
    <p:extLst>
      <p:ext uri="{BB962C8B-B14F-4D97-AF65-F5344CB8AC3E}">
        <p14:creationId xmlns:p14="http://schemas.microsoft.com/office/powerpoint/2010/main" val="5618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“Teacher, this woman was caught in the act of adultery. In the Law Moses commanded us to stone such women. Now what do you say?” </a:t>
            </a:r>
          </a:p>
          <a:p>
            <a:pPr marL="0" indent="0">
              <a:buNone/>
            </a:pPr>
            <a:endParaRPr lang="en-GB" sz="2800" dirty="0"/>
          </a:p>
          <a:p>
            <a:pPr marL="0" indent="0">
              <a:buNone/>
            </a:pPr>
            <a:r>
              <a:rPr lang="en-GB" sz="2800" dirty="0"/>
              <a:t>They were using this question as a trap, in order to have a basis for accusing him.</a:t>
            </a:r>
          </a:p>
        </p:txBody>
      </p:sp>
    </p:spTree>
    <p:extLst>
      <p:ext uri="{BB962C8B-B14F-4D97-AF65-F5344CB8AC3E}">
        <p14:creationId xmlns:p14="http://schemas.microsoft.com/office/powerpoint/2010/main" val="566204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background</a:t>
            </a:r>
          </a:p>
        </p:txBody>
      </p:sp>
      <p:sp>
        <p:nvSpPr>
          <p:cNvPr id="3" name="Content Placeholder 2"/>
          <p:cNvSpPr>
            <a:spLocks noGrp="1"/>
          </p:cNvSpPr>
          <p:nvPr>
            <p:ph idx="1"/>
          </p:nvPr>
        </p:nvSpPr>
        <p:spPr>
          <a:xfrm>
            <a:off x="865970" y="2816860"/>
            <a:ext cx="7388078" cy="3530600"/>
          </a:xfrm>
        </p:spPr>
        <p:txBody>
          <a:bodyPr>
            <a:noAutofit/>
          </a:bodyPr>
          <a:lstStyle/>
          <a:p>
            <a:pPr marL="0" indent="0" algn="ctr">
              <a:buNone/>
            </a:pPr>
            <a:endParaRPr lang="en-GB" sz="6600" dirty="0">
              <a:latin typeface="+mj-lt"/>
              <a:cs typeface="Arial" panose="020B0604020202020204" pitchFamily="34" charset="0"/>
            </a:endParaRPr>
          </a:p>
          <a:p>
            <a:pPr marL="0" indent="0" algn="ctr">
              <a:buNone/>
            </a:pPr>
            <a:r>
              <a:rPr lang="en-GB" sz="6600" dirty="0">
                <a:latin typeface="+mj-lt"/>
                <a:cs typeface="Arial" panose="020B0604020202020204" pitchFamily="34" charset="0"/>
              </a:rPr>
              <a:t>Where are we?</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1331926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the court room</a:t>
            </a:r>
          </a:p>
        </p:txBody>
      </p:sp>
      <p:sp>
        <p:nvSpPr>
          <p:cNvPr id="3" name="Content Placeholder 2"/>
          <p:cNvSpPr>
            <a:spLocks noGrp="1"/>
          </p:cNvSpPr>
          <p:nvPr>
            <p:ph idx="1"/>
          </p:nvPr>
        </p:nvSpPr>
        <p:spPr/>
        <p:txBody>
          <a:bodyPr>
            <a:normAutofit/>
          </a:bodyPr>
          <a:lstStyle/>
          <a:p>
            <a:r>
              <a:rPr lang="en-GB" sz="2800" dirty="0"/>
              <a:t>Where was the other half of the adultery?  Where was the man…?</a:t>
            </a:r>
          </a:p>
        </p:txBody>
      </p:sp>
    </p:spTree>
    <p:extLst>
      <p:ext uri="{BB962C8B-B14F-4D97-AF65-F5344CB8AC3E}">
        <p14:creationId xmlns:p14="http://schemas.microsoft.com/office/powerpoint/2010/main" val="327438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the court room</a:t>
            </a:r>
          </a:p>
        </p:txBody>
      </p:sp>
      <p:sp>
        <p:nvSpPr>
          <p:cNvPr id="3" name="Content Placeholder 2"/>
          <p:cNvSpPr>
            <a:spLocks noGrp="1"/>
          </p:cNvSpPr>
          <p:nvPr>
            <p:ph idx="1"/>
          </p:nvPr>
        </p:nvSpPr>
        <p:spPr/>
        <p:txBody>
          <a:bodyPr>
            <a:normAutofit/>
          </a:bodyPr>
          <a:lstStyle/>
          <a:p>
            <a:r>
              <a:rPr lang="en-GB" sz="2800" dirty="0"/>
              <a:t>Where was the other half of the adultery?  Where was the man…?</a:t>
            </a:r>
          </a:p>
          <a:p>
            <a:r>
              <a:rPr lang="en-GB" sz="2800" dirty="0" err="1"/>
              <a:t>Stonings</a:t>
            </a:r>
            <a:r>
              <a:rPr lang="en-GB" sz="2800" dirty="0"/>
              <a:t> couldn’t happen – the Romans were in charge…</a:t>
            </a:r>
          </a:p>
        </p:txBody>
      </p:sp>
    </p:spTree>
    <p:extLst>
      <p:ext uri="{BB962C8B-B14F-4D97-AF65-F5344CB8AC3E}">
        <p14:creationId xmlns:p14="http://schemas.microsoft.com/office/powerpoint/2010/main" val="734812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the court room</a:t>
            </a:r>
          </a:p>
        </p:txBody>
      </p:sp>
      <p:sp>
        <p:nvSpPr>
          <p:cNvPr id="3" name="Content Placeholder 2"/>
          <p:cNvSpPr>
            <a:spLocks noGrp="1"/>
          </p:cNvSpPr>
          <p:nvPr>
            <p:ph idx="1"/>
          </p:nvPr>
        </p:nvSpPr>
        <p:spPr/>
        <p:txBody>
          <a:bodyPr>
            <a:noAutofit/>
          </a:bodyPr>
          <a:lstStyle/>
          <a:p>
            <a:r>
              <a:rPr lang="en-GB" sz="2800" dirty="0"/>
              <a:t>Where was the other half of the adultery?  Where was the man…?</a:t>
            </a:r>
          </a:p>
          <a:p>
            <a:r>
              <a:rPr lang="en-GB" sz="2800" dirty="0" err="1"/>
              <a:t>Stonings</a:t>
            </a:r>
            <a:r>
              <a:rPr lang="en-GB" sz="2800" dirty="0"/>
              <a:t> couldn’t happen – the Romans were in charge.</a:t>
            </a:r>
          </a:p>
          <a:p>
            <a:r>
              <a:rPr lang="en-GB" sz="2800" dirty="0"/>
              <a:t>Christ pointed out the hypocrisy of the accusers and they vanished.</a:t>
            </a:r>
          </a:p>
        </p:txBody>
      </p:sp>
    </p:spTree>
    <p:extLst>
      <p:ext uri="{BB962C8B-B14F-4D97-AF65-F5344CB8AC3E}">
        <p14:creationId xmlns:p14="http://schemas.microsoft.com/office/powerpoint/2010/main" val="3695215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5970" y="2492663"/>
            <a:ext cx="7388078" cy="3530600"/>
          </a:xfrm>
        </p:spPr>
        <p:txBody>
          <a:bodyPr>
            <a:noAutofit/>
          </a:bodyPr>
          <a:lstStyle/>
          <a:p>
            <a:pPr marL="0" indent="0" algn="ctr">
              <a:buNone/>
            </a:pPr>
            <a:r>
              <a:rPr lang="en-GB" sz="6600" dirty="0">
                <a:latin typeface="+mj-lt"/>
                <a:cs typeface="Arial" panose="020B0604020202020204" pitchFamily="34" charset="0"/>
              </a:rPr>
              <a:t>So what could/should have happened?</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4097756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didn’t happen…</a:t>
            </a:r>
          </a:p>
        </p:txBody>
      </p:sp>
      <p:sp>
        <p:nvSpPr>
          <p:cNvPr id="3" name="Content Placeholder 2"/>
          <p:cNvSpPr>
            <a:spLocks noGrp="1"/>
          </p:cNvSpPr>
          <p:nvPr>
            <p:ph idx="1"/>
          </p:nvPr>
        </p:nvSpPr>
        <p:spPr>
          <a:xfrm>
            <a:off x="864382" y="2489200"/>
            <a:ext cx="7548098" cy="3911600"/>
          </a:xfrm>
        </p:spPr>
        <p:txBody>
          <a:bodyPr>
            <a:normAutofit/>
          </a:bodyPr>
          <a:lstStyle/>
          <a:p>
            <a:r>
              <a:rPr lang="en-GB" sz="2800" dirty="0"/>
              <a:t>Christ dismisses the Pharisees….</a:t>
            </a:r>
          </a:p>
          <a:p>
            <a:r>
              <a:rPr lang="en-GB" sz="2800" dirty="0"/>
              <a:t>…but gets the witness to stay</a:t>
            </a:r>
          </a:p>
          <a:p>
            <a:r>
              <a:rPr lang="en-GB" sz="2800" dirty="0"/>
              <a:t>Christ takes charge of the situation</a:t>
            </a:r>
          </a:p>
          <a:p>
            <a:r>
              <a:rPr lang="en-GB" sz="2800" dirty="0"/>
              <a:t>Christ organises the stoning</a:t>
            </a:r>
          </a:p>
        </p:txBody>
      </p:sp>
    </p:spTree>
    <p:extLst>
      <p:ext uri="{BB962C8B-B14F-4D97-AF65-F5344CB8AC3E}">
        <p14:creationId xmlns:p14="http://schemas.microsoft.com/office/powerpoint/2010/main" val="327136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5970" y="2492663"/>
            <a:ext cx="7388078" cy="3530600"/>
          </a:xfrm>
        </p:spPr>
        <p:txBody>
          <a:bodyPr>
            <a:noAutofit/>
          </a:bodyPr>
          <a:lstStyle/>
          <a:p>
            <a:pPr marL="0" indent="0" algn="ctr">
              <a:buNone/>
            </a:pPr>
            <a:r>
              <a:rPr lang="en-GB" sz="6600" dirty="0">
                <a:latin typeface="+mj-lt"/>
                <a:cs typeface="Arial" panose="020B0604020202020204" pitchFamily="34" charset="0"/>
              </a:rPr>
              <a:t>That’s borderline blasphemy…</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4293017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 in the court room</a:t>
            </a:r>
          </a:p>
        </p:txBody>
      </p:sp>
      <p:pic>
        <p:nvPicPr>
          <p:cNvPr id="1026" name="Picture 2" descr="So where did WWJD come from?"/>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95668" y="2449685"/>
            <a:ext cx="6229350" cy="347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978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050" name="Picture 2" descr="Wwjd Wallpaper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2223" y="301642"/>
            <a:ext cx="4332527" cy="5776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9748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865970" y="2492663"/>
            <a:ext cx="7388078" cy="3530600"/>
          </a:xfrm>
        </p:spPr>
        <p:txBody>
          <a:bodyPr>
            <a:noAutofit/>
          </a:bodyPr>
          <a:lstStyle/>
          <a:p>
            <a:pPr marL="0" indent="0" algn="ctr">
              <a:buNone/>
            </a:pPr>
            <a:r>
              <a:rPr lang="en-GB" sz="6600" b="1" dirty="0">
                <a:latin typeface="+mj-lt"/>
                <a:cs typeface="Arial" panose="020B0604020202020204" pitchFamily="34" charset="0"/>
              </a:rPr>
              <a:t>WDJD</a:t>
            </a:r>
          </a:p>
          <a:p>
            <a:pPr marL="0" indent="0" algn="ctr">
              <a:buNone/>
            </a:pPr>
            <a:r>
              <a:rPr lang="en-GB" sz="6600" dirty="0">
                <a:latin typeface="+mj-lt"/>
                <a:cs typeface="Arial" panose="020B0604020202020204" pitchFamily="34" charset="0"/>
              </a:rPr>
              <a:t>What </a:t>
            </a:r>
            <a:r>
              <a:rPr lang="en-GB" sz="6600" i="1" dirty="0">
                <a:latin typeface="+mj-lt"/>
                <a:cs typeface="Arial" panose="020B0604020202020204" pitchFamily="34" charset="0"/>
              </a:rPr>
              <a:t>did</a:t>
            </a:r>
            <a:r>
              <a:rPr lang="en-GB" sz="6600" dirty="0">
                <a:latin typeface="+mj-lt"/>
                <a:cs typeface="Arial" panose="020B0604020202020204" pitchFamily="34" charset="0"/>
              </a:rPr>
              <a:t> Jesus do?</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1691765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Jesus straightened up and asked her, “Woman, where are they? Has no one condemned you?”</a:t>
            </a:r>
          </a:p>
          <a:p>
            <a:pPr marL="0" indent="0">
              <a:buNone/>
            </a:pPr>
            <a:r>
              <a:rPr lang="en-GB" sz="2800" dirty="0"/>
              <a:t>“No one, sir,” she said.</a:t>
            </a:r>
          </a:p>
          <a:p>
            <a:pPr marL="0" indent="0">
              <a:buNone/>
            </a:pPr>
            <a:r>
              <a:rPr lang="en-GB" sz="2800" dirty="0"/>
              <a:t>“Then neither do I condemn you,” Jesus declared. “Go now and leave your life of sin.”</a:t>
            </a:r>
          </a:p>
        </p:txBody>
      </p:sp>
    </p:spTree>
    <p:extLst>
      <p:ext uri="{BB962C8B-B14F-4D97-AF65-F5344CB8AC3E}">
        <p14:creationId xmlns:p14="http://schemas.microsoft.com/office/powerpoint/2010/main" val="487704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background</a:t>
            </a:r>
          </a:p>
        </p:txBody>
      </p:sp>
      <p:sp>
        <p:nvSpPr>
          <p:cNvPr id="4" name="Content Placeholder 3"/>
          <p:cNvSpPr>
            <a:spLocks noGrp="1"/>
          </p:cNvSpPr>
          <p:nvPr>
            <p:ph idx="1"/>
          </p:nvPr>
        </p:nvSpPr>
        <p:spPr/>
        <p:txBody>
          <a:bodyPr/>
          <a:lstStyle/>
          <a:p>
            <a:endParaRPr lang="en-GB"/>
          </a:p>
        </p:txBody>
      </p:sp>
      <p:pic>
        <p:nvPicPr>
          <p:cNvPr id="5" name="Picture 4" descr="http://www.bible-history.com/jewishtemple/JEWISH_TEMPLE00000018.jpg"/>
          <p:cNvPicPr/>
          <p:nvPr/>
        </p:nvPicPr>
        <p:blipFill>
          <a:blip r:embed="rId3">
            <a:extLst>
              <a:ext uri="{28A0092B-C50C-407E-A947-70E740481C1C}">
                <a14:useLocalDpi xmlns:a14="http://schemas.microsoft.com/office/drawing/2010/main" val="0"/>
              </a:ext>
            </a:extLst>
          </a:blip>
          <a:srcRect/>
          <a:stretch>
            <a:fillRect/>
          </a:stretch>
        </p:blipFill>
        <p:spPr bwMode="auto">
          <a:xfrm>
            <a:off x="864382" y="2352069"/>
            <a:ext cx="7506534" cy="4156796"/>
          </a:xfrm>
          <a:prstGeom prst="rect">
            <a:avLst/>
          </a:prstGeom>
          <a:noFill/>
          <a:ln>
            <a:noFill/>
          </a:ln>
        </p:spPr>
      </p:pic>
    </p:spTree>
    <p:extLst>
      <p:ext uri="{BB962C8B-B14F-4D97-AF65-F5344CB8AC3E}">
        <p14:creationId xmlns:p14="http://schemas.microsoft.com/office/powerpoint/2010/main" val="244032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 in the court room</a:t>
            </a:r>
          </a:p>
        </p:txBody>
      </p:sp>
      <p:sp>
        <p:nvSpPr>
          <p:cNvPr id="3" name="Content Placeholder 2"/>
          <p:cNvSpPr>
            <a:spLocks noGrp="1"/>
          </p:cNvSpPr>
          <p:nvPr>
            <p:ph idx="1"/>
          </p:nvPr>
        </p:nvSpPr>
        <p:spPr/>
        <p:txBody>
          <a:bodyPr>
            <a:noAutofit/>
          </a:bodyPr>
          <a:lstStyle/>
          <a:p>
            <a:r>
              <a:rPr lang="en-GB" sz="2800" dirty="0"/>
              <a:t>Christ dismissed her accusers</a:t>
            </a:r>
          </a:p>
          <a:p>
            <a:r>
              <a:rPr lang="en-GB" sz="2800" dirty="0"/>
              <a:t>She did not ask for mercy</a:t>
            </a:r>
          </a:p>
          <a:p>
            <a:r>
              <a:rPr lang="en-GB" sz="2800" dirty="0"/>
              <a:t>She did not ask for forgiveness</a:t>
            </a:r>
          </a:p>
          <a:p>
            <a:r>
              <a:rPr lang="en-GB" sz="2800" dirty="0"/>
              <a:t>Christ did not accuse her</a:t>
            </a:r>
          </a:p>
          <a:p>
            <a:r>
              <a:rPr lang="en-GB" sz="2800" dirty="0"/>
              <a:t>Christ sent her on her way</a:t>
            </a:r>
          </a:p>
          <a:p>
            <a:r>
              <a:rPr lang="en-GB" sz="2800" dirty="0"/>
              <a:t>Christ asked her to try again…</a:t>
            </a:r>
          </a:p>
        </p:txBody>
      </p:sp>
    </p:spTree>
    <p:extLst>
      <p:ext uri="{BB962C8B-B14F-4D97-AF65-F5344CB8AC3E}">
        <p14:creationId xmlns:p14="http://schemas.microsoft.com/office/powerpoint/2010/main" val="378078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865970" y="2492663"/>
            <a:ext cx="7388078" cy="3530600"/>
          </a:xfrm>
        </p:spPr>
        <p:txBody>
          <a:bodyPr>
            <a:noAutofit/>
          </a:bodyPr>
          <a:lstStyle/>
          <a:p>
            <a:pPr marL="0" indent="0" algn="ctr">
              <a:buNone/>
            </a:pPr>
            <a:r>
              <a:rPr lang="en-GB" sz="6600" dirty="0">
                <a:latin typeface="+mj-lt"/>
                <a:cs typeface="Arial" panose="020B0604020202020204" pitchFamily="34" charset="0"/>
              </a:rPr>
              <a:t>The lesson is…?</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2239041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354575" y="2432638"/>
            <a:ext cx="6345260" cy="4156697"/>
          </a:xfrm>
        </p:spPr>
        <p:txBody>
          <a:bodyPr>
            <a:normAutofit/>
          </a:bodyPr>
          <a:lstStyle/>
          <a:p>
            <a:pPr marL="0" indent="0" algn="ctr">
              <a:buNone/>
            </a:pPr>
            <a:r>
              <a:rPr lang="en-GB" sz="4000" dirty="0"/>
              <a:t>For God did not send his Son into the world to condemn the world, but to save the world through him</a:t>
            </a:r>
            <a:r>
              <a:rPr lang="en-GB" dirty="0"/>
              <a:t>.</a:t>
            </a:r>
          </a:p>
          <a:p>
            <a:pPr marL="0" indent="0" algn="ctr">
              <a:buNone/>
            </a:pPr>
            <a:endParaRPr lang="en-GB" dirty="0"/>
          </a:p>
          <a:p>
            <a:pPr marL="0" indent="0" algn="ctr">
              <a:buNone/>
            </a:pPr>
            <a:r>
              <a:rPr lang="en-GB" dirty="0"/>
              <a:t>John 3:17</a:t>
            </a:r>
          </a:p>
        </p:txBody>
      </p:sp>
    </p:spTree>
    <p:extLst>
      <p:ext uri="{BB962C8B-B14F-4D97-AF65-F5344CB8AC3E}">
        <p14:creationId xmlns:p14="http://schemas.microsoft.com/office/powerpoint/2010/main" val="3497547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5970" y="2816860"/>
            <a:ext cx="7388078" cy="3530600"/>
          </a:xfrm>
        </p:spPr>
        <p:txBody>
          <a:bodyPr>
            <a:noAutofit/>
          </a:bodyPr>
          <a:lstStyle/>
          <a:p>
            <a:pPr marL="0" indent="0" algn="ctr">
              <a:buNone/>
            </a:pPr>
            <a:r>
              <a:rPr lang="en-GB" sz="6600" dirty="0">
                <a:latin typeface="+mj-lt"/>
                <a:cs typeface="Arial" panose="020B0604020202020204" pitchFamily="34" charset="0"/>
              </a:rPr>
              <a:t>What happened?</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3464085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432262" y="2372822"/>
            <a:ext cx="8237911" cy="4260735"/>
          </a:xfrm>
        </p:spPr>
        <p:txBody>
          <a:bodyPr>
            <a:noAutofit/>
          </a:bodyPr>
          <a:lstStyle/>
          <a:p>
            <a:r>
              <a:rPr lang="en-GB" sz="2000" dirty="0"/>
              <a:t>Christ is teaching in the Temple</a:t>
            </a:r>
          </a:p>
          <a:p>
            <a:r>
              <a:rPr lang="en-GB" sz="2000" dirty="0"/>
              <a:t>The wicked Pharisees bring a woman to him, they’ve caught her with a man who isn’t her husband</a:t>
            </a:r>
          </a:p>
          <a:p>
            <a:r>
              <a:rPr lang="en-GB" sz="2000" dirty="0"/>
              <a:t>They say to Christ – Moses says she should be stoned.  What do you say?</a:t>
            </a:r>
          </a:p>
          <a:p>
            <a:r>
              <a:rPr lang="en-GB" sz="2000" dirty="0"/>
              <a:t>Christ writes their sins in the dust on the ground</a:t>
            </a:r>
          </a:p>
          <a:p>
            <a:r>
              <a:rPr lang="en-GB" sz="2000" dirty="0"/>
              <a:t>The wicked Pharisees see the error of their ways and depart</a:t>
            </a:r>
          </a:p>
          <a:p>
            <a:r>
              <a:rPr lang="en-GB" sz="2000" dirty="0"/>
              <a:t>No more accusers so woman goes free</a:t>
            </a:r>
          </a:p>
          <a:p>
            <a:r>
              <a:rPr lang="en-GB" sz="2000" dirty="0"/>
              <a:t>Christ says ‘Don’t do it again’</a:t>
            </a:r>
          </a:p>
        </p:txBody>
      </p:sp>
    </p:spTree>
    <p:extLst>
      <p:ext uri="{BB962C8B-B14F-4D97-AF65-F5344CB8AC3E}">
        <p14:creationId xmlns:p14="http://schemas.microsoft.com/office/powerpoint/2010/main" val="3917903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5970" y="2816860"/>
            <a:ext cx="7388078" cy="3530600"/>
          </a:xfrm>
        </p:spPr>
        <p:txBody>
          <a:bodyPr>
            <a:noAutofit/>
          </a:bodyPr>
          <a:lstStyle/>
          <a:p>
            <a:pPr marL="0" indent="0" algn="ctr">
              <a:buNone/>
            </a:pPr>
            <a:r>
              <a:rPr lang="en-GB" sz="6600" dirty="0">
                <a:latin typeface="+mj-lt"/>
                <a:cs typeface="Arial" panose="020B0604020202020204" pitchFamily="34" charset="0"/>
              </a:rPr>
              <a:t>But hold on a minute….</a:t>
            </a:r>
            <a:endParaRPr lang="en-GB" sz="400" dirty="0">
              <a:latin typeface="+mj-lt"/>
              <a:cs typeface="Arial" panose="020B0604020202020204" pitchFamily="34" charset="0"/>
            </a:endParaRPr>
          </a:p>
        </p:txBody>
      </p:sp>
    </p:spTree>
    <p:extLst>
      <p:ext uri="{BB962C8B-B14F-4D97-AF65-F5344CB8AC3E}">
        <p14:creationId xmlns:p14="http://schemas.microsoft.com/office/powerpoint/2010/main" val="1086558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530600"/>
          </a:xfrm>
        </p:spPr>
        <p:txBody>
          <a:bodyPr>
            <a:normAutofit/>
          </a:bodyPr>
          <a:lstStyle/>
          <a:p>
            <a:pPr marL="0" indent="0">
              <a:buNone/>
            </a:pPr>
            <a:r>
              <a:rPr lang="en-GB" sz="2800" dirty="0"/>
              <a:t>At dawn he appeared again in the temple courts, where all the people gathered around him, and he sat down to teach them.</a:t>
            </a:r>
          </a:p>
          <a:p>
            <a:pPr marL="0" indent="0">
              <a:buNone/>
            </a:pPr>
            <a:r>
              <a:rPr lang="en-GB" sz="2800" dirty="0"/>
              <a:t>The teachers of the law and the Pharisees brought in a woman caught in adultery. They made her stand before the group…</a:t>
            </a:r>
          </a:p>
        </p:txBody>
      </p:sp>
    </p:spTree>
    <p:extLst>
      <p:ext uri="{BB962C8B-B14F-4D97-AF65-F5344CB8AC3E}">
        <p14:creationId xmlns:p14="http://schemas.microsoft.com/office/powerpoint/2010/main" val="2058766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event</a:t>
            </a:r>
          </a:p>
        </p:txBody>
      </p:sp>
      <p:sp>
        <p:nvSpPr>
          <p:cNvPr id="3" name="Content Placeholder 2"/>
          <p:cNvSpPr>
            <a:spLocks noGrp="1"/>
          </p:cNvSpPr>
          <p:nvPr>
            <p:ph idx="1"/>
          </p:nvPr>
        </p:nvSpPr>
        <p:spPr>
          <a:xfrm>
            <a:off x="864382" y="2489200"/>
            <a:ext cx="7548098" cy="3911600"/>
          </a:xfrm>
        </p:spPr>
        <p:txBody>
          <a:bodyPr>
            <a:normAutofit/>
          </a:bodyPr>
          <a:lstStyle/>
          <a:p>
            <a:pPr marL="0" indent="0">
              <a:buNone/>
            </a:pPr>
            <a:r>
              <a:rPr lang="en-GB" sz="2800" dirty="0"/>
              <a:t>They made her stand before the group and said to Jesus, </a:t>
            </a:r>
          </a:p>
          <a:p>
            <a:pPr marL="0" indent="0">
              <a:buNone/>
            </a:pPr>
            <a:r>
              <a:rPr lang="en-GB" sz="2800" dirty="0"/>
              <a:t>“Teacher, this woman was caught in the act of adultery. In the Law Moses commanded us to stone such women. Now what do you say?” </a:t>
            </a:r>
          </a:p>
        </p:txBody>
      </p:sp>
    </p:spTree>
    <p:extLst>
      <p:ext uri="{BB962C8B-B14F-4D97-AF65-F5344CB8AC3E}">
        <p14:creationId xmlns:p14="http://schemas.microsoft.com/office/powerpoint/2010/main" val="99231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267</TotalTime>
  <Words>4062</Words>
  <Application>Microsoft Office PowerPoint</Application>
  <PresentationFormat>On-screen Show (4:3)</PresentationFormat>
  <Paragraphs>500</Paragraphs>
  <Slides>42</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Century Gothic</vt:lpstr>
      <vt:lpstr>Wingdings 3</vt:lpstr>
      <vt:lpstr>Ion Boardroom</vt:lpstr>
      <vt:lpstr>“The Lady Is Not For Stoning…”</vt:lpstr>
      <vt:lpstr>The background</vt:lpstr>
      <vt:lpstr>The background</vt:lpstr>
      <vt:lpstr>The background</vt:lpstr>
      <vt:lpstr>The event</vt:lpstr>
      <vt:lpstr>The event</vt:lpstr>
      <vt:lpstr>The event</vt:lpstr>
      <vt:lpstr>The event</vt:lpstr>
      <vt:lpstr>The event</vt:lpstr>
      <vt:lpstr>The event</vt:lpstr>
      <vt:lpstr>The Law</vt:lpstr>
      <vt:lpstr>The Law</vt:lpstr>
      <vt:lpstr>The Law</vt:lpstr>
      <vt:lpstr>The Law</vt:lpstr>
      <vt:lpstr>The Law</vt:lpstr>
      <vt:lpstr>The event</vt:lpstr>
      <vt:lpstr>The event</vt:lpstr>
      <vt:lpstr>The event</vt:lpstr>
      <vt:lpstr>The event</vt:lpstr>
      <vt:lpstr>The event</vt:lpstr>
      <vt:lpstr>The event</vt:lpstr>
      <vt:lpstr>The event</vt:lpstr>
      <vt:lpstr>The event</vt:lpstr>
      <vt:lpstr>The event</vt:lpstr>
      <vt:lpstr>The event</vt:lpstr>
      <vt:lpstr>The event</vt:lpstr>
      <vt:lpstr>The event</vt:lpstr>
      <vt:lpstr>The Law</vt:lpstr>
      <vt:lpstr>The event</vt:lpstr>
      <vt:lpstr>In the court room</vt:lpstr>
      <vt:lpstr>In the court room</vt:lpstr>
      <vt:lpstr>In the court room</vt:lpstr>
      <vt:lpstr>The event</vt:lpstr>
      <vt:lpstr>What didn’t happen…</vt:lpstr>
      <vt:lpstr>The event</vt:lpstr>
      <vt:lpstr>Back in the court room</vt:lpstr>
      <vt:lpstr>PowerPoint Presentation</vt:lpstr>
      <vt:lpstr>PowerPoint Presentation</vt:lpstr>
      <vt:lpstr>The event</vt:lpstr>
      <vt:lpstr>Back in the court room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 the sand…”</dc:title>
  <dc:creator>slog</dc:creator>
  <cp:lastModifiedBy>Steve Logan</cp:lastModifiedBy>
  <cp:revision>53</cp:revision>
  <dcterms:created xsi:type="dcterms:W3CDTF">2015-12-04T20:08:56Z</dcterms:created>
  <dcterms:modified xsi:type="dcterms:W3CDTF">2022-05-21T10:51:45Z</dcterms:modified>
</cp:coreProperties>
</file>